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76" r:id="rId2"/>
    <p:sldId id="257" r:id="rId3"/>
    <p:sldId id="258" r:id="rId4"/>
    <p:sldId id="259" r:id="rId5"/>
    <p:sldId id="261" r:id="rId6"/>
    <p:sldId id="262" r:id="rId7"/>
    <p:sldId id="260" r:id="rId8"/>
    <p:sldId id="273" r:id="rId9"/>
    <p:sldId id="263" r:id="rId10"/>
    <p:sldId id="271" r:id="rId11"/>
    <p:sldId id="274" r:id="rId12"/>
    <p:sldId id="277" r:id="rId13"/>
    <p:sldId id="265" r:id="rId14"/>
    <p:sldId id="278" r:id="rId15"/>
    <p:sldId id="267" r:id="rId16"/>
    <p:sldId id="27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1879" autoAdjust="0"/>
  </p:normalViewPr>
  <p:slideViewPr>
    <p:cSldViewPr showGuides="1">
      <p:cViewPr varScale="1">
        <p:scale>
          <a:sx n="61" d="100"/>
          <a:sy n="61" d="100"/>
        </p:scale>
        <p:origin x="1512" y="53"/>
      </p:cViewPr>
      <p:guideLst>
        <p:guide orient="horz" pos="1026"/>
        <p:guide pos="23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7" d="100"/>
          <a:sy n="97" d="100"/>
        </p:scale>
        <p:origin x="35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Agrivoltaic (APV) facilities in Germany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CFB-44C6-8E0F-8B1FF4DBA7C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CFB-44C6-8E0F-8B1FF4DBA7C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CFB-44C6-8E0F-8B1FF4DBA7C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CFB-44C6-8E0F-8B1FF4DBA7C2}"/>
              </c:ext>
            </c:extLst>
          </c:dPt>
          <c:dLbls>
            <c:dLbl>
              <c:idx val="1"/>
              <c:layout>
                <c:manualLayout>
                  <c:x val="1.2133430129744421E-2"/>
                  <c:y val="1.518475084231490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FB-44C6-8E0F-8B1FF4DBA7C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Horticulture (10)</c:v>
                </c:pt>
                <c:pt idx="1">
                  <c:v>Raspberry (2)</c:v>
                </c:pt>
                <c:pt idx="2">
                  <c:v>Arable farming (19)</c:v>
                </c:pt>
                <c:pt idx="3">
                  <c:v>Other (47)</c:v>
                </c:pt>
              </c:strCache>
            </c:strRef>
          </c:cat>
          <c:val>
            <c:numRef>
              <c:f>Sheet1!$B$2:$B$5</c:f>
              <c:numCache>
                <c:formatCode>General</c:formatCode>
                <c:ptCount val="4"/>
                <c:pt idx="0">
                  <c:v>10</c:v>
                </c:pt>
                <c:pt idx="1">
                  <c:v>2</c:v>
                </c:pt>
                <c:pt idx="2">
                  <c:v>19</c:v>
                </c:pt>
                <c:pt idx="3">
                  <c:v>47</c:v>
                </c:pt>
              </c:numCache>
            </c:numRef>
          </c:val>
          <c:extLst>
            <c:ext xmlns:c16="http://schemas.microsoft.com/office/drawing/2014/chart" uri="{C3380CC4-5D6E-409C-BE32-E72D297353CC}">
              <c16:uniqueId val="{00000008-CCFB-44C6-8E0F-8B1FF4DBA7C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0.00111</cdr:x>
      <cdr:y>0.87615</cdr:y>
    </cdr:from>
    <cdr:to>
      <cdr:x>0.97225</cdr:x>
      <cdr:y>1</cdr:y>
    </cdr:to>
    <cdr:sp macro="" textlink="">
      <cdr:nvSpPr>
        <cdr:cNvPr id="2" name="Text Box 1"/>
        <cdr:cNvSpPr txBox="1"/>
      </cdr:nvSpPr>
      <cdr:spPr>
        <a:xfrm xmlns:a="http://schemas.openxmlformats.org/drawingml/2006/main">
          <a:off x="6350" y="3221302"/>
          <a:ext cx="5556249" cy="4553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29.10.2025</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29.10.2025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br>
              <a:rPr lang="en-US" dirty="0"/>
            </a:br>
            <a:r>
              <a:rPr lang="en-US" dirty="0"/>
              <a:t>My name is Emeliane Kiladze, and today I’m pleased to present my research on ‘Agrivoltaics as a Dual Land-Use Strategy for the Sustainable Production of Long-Cane Raspberry cultivar ‘</a:t>
            </a:r>
            <a:r>
              <a:rPr lang="en-US" dirty="0" err="1"/>
              <a:t>Lagorai</a:t>
            </a:r>
            <a:r>
              <a:rPr lang="en-US" dirty="0"/>
              <a:t>.’</a:t>
            </a:r>
          </a:p>
          <a:p>
            <a:endParaRPr lang="en-US" dirty="0"/>
          </a:p>
          <a:p>
            <a:r>
              <a:rPr lang="en-US" dirty="0"/>
              <a:t>This research has been conducted in Germany, at the Juelich Research Centre, which is the largest research center in Europe and one of the leading institutions for plant science.</a:t>
            </a:r>
          </a:p>
          <a:p>
            <a:endParaRPr lang="en-US" dirty="0"/>
          </a:p>
          <a:p>
            <a:r>
              <a:rPr lang="en-US" dirty="0"/>
              <a:t> The project was carried out under the supervision of Drs. Onno Müller, Matthias Meier, Christoph Jedmowski, </a:t>
            </a:r>
            <a:r>
              <a:rPr lang="en-US" dirty="0" err="1"/>
              <a:t>Otavio</a:t>
            </a:r>
            <a:r>
              <a:rPr lang="en-US" dirty="0"/>
              <a:t> dos Anjos Leal and David R. </a:t>
            </a:r>
            <a:r>
              <a:rPr lang="en-US" dirty="0" err="1"/>
              <a:t>Bryla</a:t>
            </a:r>
            <a:endParaRPr lang="de-DE" dirty="0"/>
          </a:p>
        </p:txBody>
      </p:sp>
      <p:sp>
        <p:nvSpPr>
          <p:cNvPr id="4" name="Slide Number Placeholder 3"/>
          <p:cNvSpPr>
            <a:spLocks noGrp="1"/>
          </p:cNvSpPr>
          <p:nvPr>
            <p:ph type="sldNum" sz="quarter" idx="5"/>
          </p:nvPr>
        </p:nvSpPr>
        <p:spPr/>
        <p:txBody>
          <a:bodyPr/>
          <a:lstStyle/>
          <a:p>
            <a:fld id="{E28D7391-A154-4B5C-8063-50B61C621C21}" type="slidenum">
              <a:rPr lang="en-US" smtClean="0"/>
              <a:t>1</a:t>
            </a:fld>
            <a:endParaRPr lang="en-US"/>
          </a:p>
        </p:txBody>
      </p:sp>
    </p:spTree>
    <p:extLst>
      <p:ext uri="{BB962C8B-B14F-4D97-AF65-F5344CB8AC3E}">
        <p14:creationId xmlns:p14="http://schemas.microsoft.com/office/powerpoint/2010/main" val="203774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also measured photosynthesis and stomatal conductance using a LI-COR device across varying light levels and the shaded plants also showed higher chlorophyll levels.</a:t>
            </a:r>
          </a:p>
          <a:p>
            <a:endParaRPr lang="en-US" dirty="0"/>
          </a:p>
          <a:p>
            <a:br>
              <a:rPr lang="en-US" dirty="0"/>
            </a:br>
            <a:r>
              <a:rPr lang="en-US" dirty="0"/>
              <a:t>it indicate that raspberries tolerate shading quite well. However, Long-term trials is need to confirm this resilience.</a:t>
            </a:r>
          </a:p>
        </p:txBody>
      </p:sp>
      <p:sp>
        <p:nvSpPr>
          <p:cNvPr id="4" name="Slide Number Placeholder 3"/>
          <p:cNvSpPr>
            <a:spLocks noGrp="1"/>
          </p:cNvSpPr>
          <p:nvPr>
            <p:ph type="sldNum" sz="quarter" idx="5"/>
          </p:nvPr>
        </p:nvSpPr>
        <p:spPr/>
        <p:txBody>
          <a:bodyPr/>
          <a:lstStyle/>
          <a:p>
            <a:fld id="{E28D7391-A154-4B5C-8063-50B61C621C21}" type="slidenum">
              <a:rPr lang="en-US" smtClean="0"/>
              <a:t>10</a:t>
            </a:fld>
            <a:endParaRPr lang="en-US"/>
          </a:p>
        </p:txBody>
      </p:sp>
    </p:spTree>
    <p:extLst>
      <p:ext uri="{BB962C8B-B14F-4D97-AF65-F5344CB8AC3E}">
        <p14:creationId xmlns:p14="http://schemas.microsoft.com/office/powerpoint/2010/main" val="410571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analyzed the fruit quality </a:t>
            </a:r>
            <a:r>
              <a:rPr lang="en-US" dirty="0" err="1"/>
              <a:t>paramenters</a:t>
            </a:r>
            <a:r>
              <a:rPr lang="en-US" dirty="0"/>
              <a:t> as a number of flowers, fruits, fruit diameter, length, weight, and soluble solids.</a:t>
            </a:r>
          </a:p>
          <a:p>
            <a:br>
              <a:rPr lang="en-US" dirty="0"/>
            </a:br>
            <a:r>
              <a:rPr lang="en-US" dirty="0"/>
              <a:t>The total weight of 15 fruits was 76.9 grams in the control, 85.4 grams under 40% shading, and 65.9 grams under 60% shading.</a:t>
            </a:r>
          </a:p>
          <a:p>
            <a:br>
              <a:rPr lang="en-US" dirty="0"/>
            </a:br>
            <a:r>
              <a:rPr lang="en-US" dirty="0"/>
              <a:t>While the differences were moderate, they indicate that 40% shading may be the most favorable condition.</a:t>
            </a:r>
          </a:p>
          <a:p>
            <a:br>
              <a:rPr lang="en-US" dirty="0"/>
            </a:br>
            <a:r>
              <a:rPr lang="en-US" dirty="0"/>
              <a:t>Further multi-year data will be essential to confirm this trend</a:t>
            </a:r>
          </a:p>
        </p:txBody>
      </p:sp>
      <p:sp>
        <p:nvSpPr>
          <p:cNvPr id="4" name="Slide Number Placeholder 3"/>
          <p:cNvSpPr>
            <a:spLocks noGrp="1"/>
          </p:cNvSpPr>
          <p:nvPr>
            <p:ph type="sldNum" sz="quarter" idx="5"/>
          </p:nvPr>
        </p:nvSpPr>
        <p:spPr/>
        <p:txBody>
          <a:bodyPr/>
          <a:lstStyle/>
          <a:p>
            <a:fld id="{E28D7391-A154-4B5C-8063-50B61C621C21}" type="slidenum">
              <a:rPr lang="en-US" smtClean="0"/>
              <a:t>11</a:t>
            </a:fld>
            <a:endParaRPr lang="en-US"/>
          </a:p>
        </p:txBody>
      </p:sp>
    </p:spTree>
    <p:extLst>
      <p:ext uri="{BB962C8B-B14F-4D97-AF65-F5344CB8AC3E}">
        <p14:creationId xmlns:p14="http://schemas.microsoft.com/office/powerpoint/2010/main" val="171373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a:t>
            </a:r>
            <a:r>
              <a:rPr lang="en-US" dirty="0" err="1"/>
              <a:t>agrivoltaics</a:t>
            </a:r>
            <a:r>
              <a:rPr lang="en-US" dirty="0"/>
              <a:t> shows strong potential for raspberry cultivation.</a:t>
            </a:r>
          </a:p>
          <a:p>
            <a:br>
              <a:rPr lang="en-US" dirty="0"/>
            </a:br>
            <a:r>
              <a:rPr lang="en-US" dirty="0"/>
              <a:t>Different shading levels influence physiological traits, growth, and yield, however overall, raspberries demonstrate a good tolerance to shading.</a:t>
            </a:r>
          </a:p>
          <a:p>
            <a:endParaRPr lang="en-US" dirty="0"/>
          </a:p>
          <a:p>
            <a:r>
              <a:rPr lang="en-US" dirty="0"/>
              <a:t>One particularly interesting finding was the </a:t>
            </a:r>
            <a:r>
              <a:rPr lang="en-US" b="1" dirty="0"/>
              <a:t>difference in fruit ripening time</a:t>
            </a:r>
            <a:r>
              <a:rPr lang="en-US" dirty="0"/>
              <a:t> — fruits grown under </a:t>
            </a:r>
            <a:r>
              <a:rPr lang="en-US" b="1" dirty="0"/>
              <a:t>40% shading</a:t>
            </a:r>
            <a:r>
              <a:rPr lang="en-US" dirty="0"/>
              <a:t> ripened about </a:t>
            </a:r>
            <a:r>
              <a:rPr lang="en-US" b="1" dirty="0"/>
              <a:t>two days later</a:t>
            </a:r>
            <a:r>
              <a:rPr lang="en-US" dirty="0"/>
              <a:t> than those under the plastic roof, while fruits under </a:t>
            </a:r>
            <a:r>
              <a:rPr lang="en-US" b="1" dirty="0"/>
              <a:t>60% shading</a:t>
            </a:r>
            <a:r>
              <a:rPr lang="en-US" dirty="0"/>
              <a:t> ripened about </a:t>
            </a:r>
            <a:r>
              <a:rPr lang="en-US" b="1" dirty="0"/>
              <a:t>three days later</a:t>
            </a:r>
            <a:r>
              <a:rPr lang="en-US" dirty="0"/>
              <a:t>.</a:t>
            </a:r>
          </a:p>
          <a:p>
            <a:br>
              <a:rPr lang="en-US" dirty="0"/>
            </a:br>
            <a:r>
              <a:rPr lang="en-US" dirty="0"/>
              <a:t>This shift in ripening time allows farmers to </a:t>
            </a:r>
            <a:r>
              <a:rPr lang="en-US" b="1" dirty="0"/>
              <a:t>extend the raspberry harvesting period</a:t>
            </a:r>
            <a:r>
              <a:rPr lang="en-US" dirty="0"/>
              <a:t>, helping them manage labor more efficiently and reach better market prices by spreading production over a longer timeframe.</a:t>
            </a:r>
          </a:p>
          <a:p>
            <a:endParaRPr lang="en-US" dirty="0"/>
          </a:p>
          <a:p>
            <a:r>
              <a:rPr lang="en-US" dirty="0"/>
              <a:t>Overall, these results highlight that </a:t>
            </a:r>
            <a:r>
              <a:rPr lang="en-US" b="1" dirty="0"/>
              <a:t>moderate shading (around 40%)</a:t>
            </a:r>
            <a:r>
              <a:rPr lang="en-US" dirty="0"/>
              <a:t> can provide both </a:t>
            </a:r>
            <a:r>
              <a:rPr lang="en-US" b="1" dirty="0"/>
              <a:t>physiological benefits</a:t>
            </a:r>
            <a:r>
              <a:rPr lang="en-US" dirty="0"/>
              <a:t> and </a:t>
            </a:r>
            <a:r>
              <a:rPr lang="en-US" b="1" dirty="0"/>
              <a:t>practical advantages</a:t>
            </a:r>
            <a:r>
              <a:rPr lang="en-US" dirty="0"/>
              <a:t> for production scheduling.</a:t>
            </a:r>
            <a:br>
              <a:rPr lang="en-US" dirty="0"/>
            </a:br>
            <a:r>
              <a:rPr lang="en-US" dirty="0"/>
              <a:t>I recommend continuing </a:t>
            </a:r>
            <a:r>
              <a:rPr lang="en-US" b="1" dirty="0"/>
              <a:t>long-term trials</a:t>
            </a:r>
            <a:r>
              <a:rPr lang="en-US" dirty="0"/>
              <a:t> and testing </a:t>
            </a:r>
            <a:r>
              <a:rPr lang="en-US" b="1" dirty="0"/>
              <a:t>different climate zones</a:t>
            </a:r>
            <a:r>
              <a:rPr lang="en-US" dirty="0"/>
              <a:t> to refine these findings and support the broader adoption of </a:t>
            </a:r>
            <a:r>
              <a:rPr lang="en-US" dirty="0" err="1"/>
              <a:t>agrivoltaic</a:t>
            </a:r>
            <a:r>
              <a:rPr lang="en-US" dirty="0"/>
              <a:t> systems in berry production</a:t>
            </a:r>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12</a:t>
            </a:fld>
            <a:endParaRPr lang="en-US"/>
          </a:p>
        </p:txBody>
      </p:sp>
    </p:spTree>
    <p:extLst>
      <p:ext uri="{BB962C8B-B14F-4D97-AF65-F5344CB8AC3E}">
        <p14:creationId xmlns:p14="http://schemas.microsoft.com/office/powerpoint/2010/main" val="376828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next step is to extend these raspberry trials into the second and third years, to observe long-term responses.</a:t>
            </a:r>
          </a:p>
          <a:p>
            <a:br>
              <a:rPr lang="en-US" dirty="0"/>
            </a:br>
            <a:r>
              <a:rPr lang="en-US" dirty="0"/>
              <a:t>In parallel, I plan to expand the research to blueberry cultivation under different photovoltaic configurations that combining my expertise with this direction.</a:t>
            </a:r>
          </a:p>
        </p:txBody>
      </p:sp>
      <p:sp>
        <p:nvSpPr>
          <p:cNvPr id="4" name="Slide Number Placeholder 3"/>
          <p:cNvSpPr>
            <a:spLocks noGrp="1"/>
          </p:cNvSpPr>
          <p:nvPr>
            <p:ph type="sldNum" sz="quarter" idx="5"/>
          </p:nvPr>
        </p:nvSpPr>
        <p:spPr/>
        <p:txBody>
          <a:bodyPr/>
          <a:lstStyle/>
          <a:p>
            <a:fld id="{E28D7391-A154-4B5C-8063-50B61C621C21}" type="slidenum">
              <a:rPr lang="en-US" smtClean="0"/>
              <a:t>13</a:t>
            </a:fld>
            <a:endParaRPr lang="en-US"/>
          </a:p>
        </p:txBody>
      </p:sp>
    </p:spTree>
    <p:extLst>
      <p:ext uri="{BB962C8B-B14F-4D97-AF65-F5344CB8AC3E}">
        <p14:creationId xmlns:p14="http://schemas.microsoft.com/office/powerpoint/2010/main" val="174684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already presented this research on different scientific events and will be shared at major international conferences, including the International Horticultural Congress in Japan and the </a:t>
            </a:r>
            <a:r>
              <a:rPr lang="en-US" dirty="0" err="1"/>
              <a:t>Agrivoltaics</a:t>
            </a:r>
            <a:r>
              <a:rPr lang="en-US" dirty="0"/>
              <a:t> World Conference in India.</a:t>
            </a:r>
          </a:p>
          <a:p>
            <a:br>
              <a:rPr lang="en-US" dirty="0"/>
            </a:br>
            <a:r>
              <a:rPr lang="en-US" dirty="0"/>
              <a:t>Publications are planned in peer-reviewed journals, and I also aim to communicate findings directly to growers and stakeholders</a:t>
            </a:r>
          </a:p>
        </p:txBody>
      </p:sp>
      <p:sp>
        <p:nvSpPr>
          <p:cNvPr id="4" name="Slide Number Placeholder 3"/>
          <p:cNvSpPr>
            <a:spLocks noGrp="1"/>
          </p:cNvSpPr>
          <p:nvPr>
            <p:ph type="sldNum" sz="quarter" idx="5"/>
          </p:nvPr>
        </p:nvSpPr>
        <p:spPr/>
        <p:txBody>
          <a:bodyPr/>
          <a:lstStyle/>
          <a:p>
            <a:fld id="{E28D7391-A154-4B5C-8063-50B61C621C21}" type="slidenum">
              <a:rPr lang="en-US" smtClean="0"/>
              <a:t>14</a:t>
            </a:fld>
            <a:endParaRPr lang="en-US"/>
          </a:p>
        </p:txBody>
      </p:sp>
    </p:spTree>
    <p:extLst>
      <p:ext uri="{BB962C8B-B14F-4D97-AF65-F5344CB8AC3E}">
        <p14:creationId xmlns:p14="http://schemas.microsoft.com/office/powerpoint/2010/main" val="66104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express my sincere gratitude to the DAAD Georgia office, the </a:t>
            </a:r>
            <a:r>
              <a:rPr lang="en-US" dirty="0" err="1"/>
              <a:t>Juelich</a:t>
            </a:r>
            <a:r>
              <a:rPr lang="en-US" dirty="0"/>
              <a:t> Research Centre’s IBG-2 institute, the Agricultural University of Georgia where I awarded the PhD Degree in Agricultural Science, and all my colleagues and collaborators for their support in this project</a:t>
            </a:r>
          </a:p>
          <a:p>
            <a:endParaRPr lang="en-US" dirty="0"/>
          </a:p>
          <a:p>
            <a:r>
              <a:rPr lang="en-US" dirty="0"/>
              <a:t>Thank you very much for your attention.</a:t>
            </a:r>
            <a:br>
              <a:rPr lang="en-US" dirty="0"/>
            </a:br>
            <a:r>
              <a:rPr lang="en-US" dirty="0"/>
              <a:t>I’ll be happy to take any questions or comments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15</a:t>
            </a:fld>
            <a:endParaRPr lang="en-US"/>
          </a:p>
        </p:txBody>
      </p:sp>
    </p:spTree>
    <p:extLst>
      <p:ext uri="{BB962C8B-B14F-4D97-AF65-F5344CB8AC3E}">
        <p14:creationId xmlns:p14="http://schemas.microsoft.com/office/powerpoint/2010/main" val="95230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2A35-39F3-E380-E6D4-89782148D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F1861-70E3-986D-4A1C-61F0C1192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72D63-FB5E-82DD-4737-15339E1CF0A1}"/>
              </a:ext>
            </a:extLst>
          </p:cNvPr>
          <p:cNvSpPr>
            <a:spLocks noGrp="1"/>
          </p:cNvSpPr>
          <p:nvPr>
            <p:ph type="body" idx="1"/>
          </p:nvPr>
        </p:nvSpPr>
        <p:spPr/>
        <p:txBody>
          <a:bodyPr/>
          <a:lstStyle/>
          <a:p>
            <a:pPr marL="0" indent="0">
              <a:buNone/>
            </a:pPr>
            <a:endParaRPr lang="de-DE" dirty="0"/>
          </a:p>
        </p:txBody>
      </p:sp>
      <p:sp>
        <p:nvSpPr>
          <p:cNvPr id="4" name="Slide Number Placeholder 3">
            <a:extLst>
              <a:ext uri="{FF2B5EF4-FFF2-40B4-BE49-F238E27FC236}">
                <a16:creationId xmlns:a16="http://schemas.microsoft.com/office/drawing/2014/main" id="{FBECF4E5-BA2E-5385-0DCD-B2140B1BEDF8}"/>
              </a:ext>
            </a:extLst>
          </p:cNvPr>
          <p:cNvSpPr>
            <a:spLocks noGrp="1"/>
          </p:cNvSpPr>
          <p:nvPr>
            <p:ph type="sldNum" sz="quarter" idx="5"/>
          </p:nvPr>
        </p:nvSpPr>
        <p:spPr/>
        <p:txBody>
          <a:bodyPr/>
          <a:lstStyle/>
          <a:p>
            <a:fld id="{E28D7391-A154-4B5C-8063-50B61C621C21}" type="slidenum">
              <a:rPr lang="en-US" smtClean="0"/>
              <a:t>16</a:t>
            </a:fld>
            <a:endParaRPr lang="en-US"/>
          </a:p>
        </p:txBody>
      </p:sp>
    </p:spTree>
    <p:extLst>
      <p:ext uri="{BB962C8B-B14F-4D97-AF65-F5344CB8AC3E}">
        <p14:creationId xmlns:p14="http://schemas.microsoft.com/office/powerpoint/2010/main" val="4709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as a </a:t>
            </a:r>
            <a:r>
              <a:rPr lang="en-US" b="1" dirty="0"/>
              <a:t>Postdoctoral Fellow</a:t>
            </a:r>
            <a:r>
              <a:rPr lang="en-US" dirty="0"/>
              <a:t> I’m working at the </a:t>
            </a:r>
            <a:r>
              <a:rPr lang="en-US" b="1" dirty="0"/>
              <a:t>Institute of Plant Sciences</a:t>
            </a:r>
            <a:r>
              <a:rPr lang="en-US" dirty="0"/>
              <a:t> in the </a:t>
            </a:r>
            <a:r>
              <a:rPr lang="en-US" b="1" dirty="0"/>
              <a:t>largest research </a:t>
            </a:r>
            <a:r>
              <a:rPr lang="en-US" b="1" dirty="0" err="1"/>
              <a:t>centre</a:t>
            </a:r>
            <a:r>
              <a:rPr lang="en-US" b="1" dirty="0"/>
              <a:t> in Europe</a:t>
            </a:r>
            <a:r>
              <a:rPr lang="en-US" dirty="0"/>
              <a:t>.</a:t>
            </a:r>
          </a:p>
          <a:p>
            <a:endParaRPr lang="en-US" dirty="0"/>
          </a:p>
          <a:p>
            <a:br>
              <a:rPr lang="en-US" dirty="0"/>
            </a:br>
            <a:r>
              <a:rPr lang="en-US" dirty="0"/>
              <a:t>My first profession is a international law and my path from law to agriculture began with a strong interest in </a:t>
            </a:r>
            <a:r>
              <a:rPr lang="en-US" b="1" dirty="0"/>
              <a:t>sustainable food systems</a:t>
            </a:r>
            <a:r>
              <a:rPr lang="en-US" dirty="0"/>
              <a:t> and </a:t>
            </a:r>
            <a:r>
              <a:rPr lang="en-US" b="1" dirty="0"/>
              <a:t>environmental challenges</a:t>
            </a:r>
            <a:r>
              <a:rPr lang="en-US" dirty="0"/>
              <a:t> and, of course, a </a:t>
            </a:r>
            <a:r>
              <a:rPr lang="en-US" b="1" dirty="0"/>
              <a:t>love for healthy berries</a:t>
            </a:r>
            <a:r>
              <a:rPr lang="en-US" dirty="0"/>
              <a:t>.</a:t>
            </a:r>
          </a:p>
          <a:p>
            <a:br>
              <a:rPr lang="en-US" dirty="0"/>
            </a:br>
            <a:r>
              <a:rPr lang="en-US" dirty="0"/>
              <a:t>This passion led me to combine </a:t>
            </a:r>
            <a:r>
              <a:rPr lang="en-US" b="1" dirty="0"/>
              <a:t>scientific research</a:t>
            </a:r>
            <a:r>
              <a:rPr lang="en-US" dirty="0"/>
              <a:t> with </a:t>
            </a:r>
            <a:r>
              <a:rPr lang="en-US" b="1" dirty="0"/>
              <a:t>practical experience</a:t>
            </a:r>
            <a:r>
              <a:rPr lang="en-US" dirty="0"/>
              <a:t>, especially as a </a:t>
            </a:r>
            <a:r>
              <a:rPr lang="en-US" b="1" dirty="0"/>
              <a:t>researcher exploring innovative systems like agrivoltaics</a:t>
            </a:r>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2</a:t>
            </a:fld>
            <a:endParaRPr lang="en-US"/>
          </a:p>
        </p:txBody>
      </p:sp>
    </p:spTree>
    <p:extLst>
      <p:ext uri="{BB962C8B-B14F-4D97-AF65-F5344CB8AC3E}">
        <p14:creationId xmlns:p14="http://schemas.microsoft.com/office/powerpoint/2010/main" val="424322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research about </a:t>
            </a:r>
            <a:r>
              <a:rPr lang="en-US" i="1" dirty="0"/>
              <a:t>‘</a:t>
            </a:r>
            <a:r>
              <a:rPr lang="en-US" b="1" i="1" dirty="0"/>
              <a:t>Agrivoltaics as a Dual Land-Use Strategy for the Sustainable Production of Long-Cane Raspberry</a:t>
            </a:r>
            <a:r>
              <a:rPr lang="en-US" i="1" dirty="0"/>
              <a:t>,’</a:t>
            </a:r>
            <a:r>
              <a:rPr lang="en-US" dirty="0"/>
              <a:t> focuses on integrating renewable energy generation with sustainable horticulture and climate adaptation</a:t>
            </a:r>
          </a:p>
          <a:p>
            <a:endParaRPr lang="en-US" dirty="0"/>
          </a:p>
          <a:p>
            <a:r>
              <a:rPr lang="en-US" dirty="0"/>
              <a:t>That Agrivoltaics allows dual land use for both food and renewable energy what helping farmers increase efficiency and resilience.</a:t>
            </a:r>
          </a:p>
          <a:p>
            <a:br>
              <a:rPr lang="en-US" dirty="0"/>
            </a:br>
            <a:r>
              <a:rPr lang="en-US" dirty="0"/>
              <a:t>It also provides science-based data to reduce uncertainty before adopting new systems.</a:t>
            </a:r>
          </a:p>
          <a:p>
            <a:endParaRPr lang="en-US" dirty="0"/>
          </a:p>
          <a:p>
            <a:r>
              <a:rPr lang="en-US" dirty="0"/>
              <a:t>The novelty lies in the fact that there is </a:t>
            </a:r>
            <a:r>
              <a:rPr lang="en-US" b="1" dirty="0"/>
              <a:t>very limited research</a:t>
            </a:r>
            <a:r>
              <a:rPr lang="en-US" dirty="0"/>
              <a:t> on raspberries under </a:t>
            </a:r>
            <a:r>
              <a:rPr lang="en-US" dirty="0" err="1"/>
              <a:t>agrivoltaic</a:t>
            </a:r>
            <a:r>
              <a:rPr lang="en-US" dirty="0"/>
              <a:t> systems.</a:t>
            </a:r>
          </a:p>
          <a:p>
            <a:br>
              <a:rPr lang="en-US" dirty="0"/>
            </a:br>
            <a:r>
              <a:rPr lang="en-US" dirty="0"/>
              <a:t>My work is the </a:t>
            </a:r>
            <a:r>
              <a:rPr lang="en-US" b="1" dirty="0"/>
              <a:t>first comprehensive physiological study</a:t>
            </a:r>
            <a:r>
              <a:rPr lang="en-US" dirty="0"/>
              <a:t> on the long-cane raspberry under </a:t>
            </a:r>
            <a:r>
              <a:rPr lang="en-US" dirty="0" err="1"/>
              <a:t>agrivoltaic</a:t>
            </a:r>
            <a:r>
              <a:rPr lang="en-US" dirty="0"/>
              <a:t> conditions.</a:t>
            </a:r>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3</a:t>
            </a:fld>
            <a:endParaRPr lang="en-US"/>
          </a:p>
        </p:txBody>
      </p:sp>
    </p:spTree>
    <p:extLst>
      <p:ext uri="{BB962C8B-B14F-4D97-AF65-F5344CB8AC3E}">
        <p14:creationId xmlns:p14="http://schemas.microsoft.com/office/powerpoint/2010/main" val="323684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a:t>
            </a:r>
            <a:r>
              <a:rPr lang="en-US" b="1" dirty="0"/>
              <a:t>agrivoltaics</a:t>
            </a:r>
            <a:r>
              <a:rPr lang="en-US" dirty="0"/>
              <a:t>, was first introduced in 1981 by the German physicist </a:t>
            </a:r>
            <a:r>
              <a:rPr lang="en-US" b="1" dirty="0"/>
              <a:t>Professor Adolf </a:t>
            </a:r>
            <a:r>
              <a:rPr lang="en-US" b="1" dirty="0" err="1"/>
              <a:t>Goetzberger</a:t>
            </a:r>
            <a:r>
              <a:rPr lang="en-US" dirty="0"/>
              <a:t> together with </a:t>
            </a:r>
            <a:r>
              <a:rPr lang="en-US" b="1" dirty="0"/>
              <a:t>Professor Armin Zastrow</a:t>
            </a:r>
            <a:r>
              <a:rPr lang="en-US" dirty="0"/>
              <a:t>, who proposed combining solar energy production with agriculture. Their pioneering idea laid the foundation for today’s dual land-use systems.</a:t>
            </a:r>
          </a:p>
          <a:p>
            <a:endParaRPr lang="en-US" dirty="0"/>
          </a:p>
          <a:p>
            <a:r>
              <a:rPr lang="en-US" dirty="0"/>
              <a:t>Over the past decades, research on agrivoltaics has expanded rapidly, especially in crops such as </a:t>
            </a:r>
            <a:r>
              <a:rPr lang="en-US" b="1" dirty="0"/>
              <a:t>lettuce, tomato, and potato</a:t>
            </a:r>
            <a:r>
              <a:rPr lang="en-US" dirty="0"/>
              <a:t>, demonstrating that agrivoltaics can create a </a:t>
            </a:r>
            <a:r>
              <a:rPr lang="en-US" b="1" dirty="0"/>
              <a:t>‘win–win–win’ situation</a:t>
            </a:r>
            <a:r>
              <a:rPr lang="en-US" dirty="0"/>
              <a:t> that benefiting </a:t>
            </a:r>
            <a:r>
              <a:rPr lang="en-US" b="1" dirty="0"/>
              <a:t>farming, renewable energy, and society</a:t>
            </a:r>
            <a:r>
              <a:rPr lang="en-US" dirty="0"/>
              <a:t>.</a:t>
            </a:r>
          </a:p>
          <a:p>
            <a:endParaRPr lang="en-US" dirty="0"/>
          </a:p>
          <a:p>
            <a:r>
              <a:rPr lang="en-US" dirty="0"/>
              <a:t>However, despite this progress, </a:t>
            </a:r>
            <a:r>
              <a:rPr lang="en-US" b="1" dirty="0"/>
              <a:t>very little is known about berry crops</a:t>
            </a:r>
            <a:r>
              <a:rPr lang="en-US" dirty="0"/>
              <a:t>, including </a:t>
            </a:r>
            <a:r>
              <a:rPr lang="en-US" b="1" dirty="0"/>
              <a:t>raspberries</a:t>
            </a:r>
            <a:r>
              <a:rPr lang="en-US" dirty="0"/>
              <a:t>, under </a:t>
            </a:r>
            <a:r>
              <a:rPr lang="en-US" dirty="0" err="1"/>
              <a:t>agrivoltaic</a:t>
            </a:r>
            <a:r>
              <a:rPr lang="en-US" dirty="0"/>
              <a:t> conditions.</a:t>
            </a:r>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4</a:t>
            </a:fld>
            <a:endParaRPr lang="en-US"/>
          </a:p>
        </p:txBody>
      </p:sp>
    </p:spTree>
    <p:extLst>
      <p:ext uri="{BB962C8B-B14F-4D97-AF65-F5344CB8AC3E}">
        <p14:creationId xmlns:p14="http://schemas.microsoft.com/office/powerpoint/2010/main" val="19669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research gaps, my study aimed to:</a:t>
            </a:r>
          </a:p>
          <a:p>
            <a:endParaRPr lang="en-US" dirty="0"/>
          </a:p>
          <a:p>
            <a:r>
              <a:rPr lang="en-US" b="1" dirty="0"/>
              <a:t>Analyze plant growth, physiology, and yield</a:t>
            </a:r>
            <a:r>
              <a:rPr lang="en-US" dirty="0"/>
              <a:t> of long-cane raspberries under different levels of shading created by solar panels.</a:t>
            </a:r>
          </a:p>
          <a:p>
            <a:endParaRPr lang="en-US" dirty="0"/>
          </a:p>
          <a:p>
            <a:r>
              <a:rPr lang="en-US" b="1" dirty="0"/>
              <a:t>Provide insights</a:t>
            </a:r>
            <a:r>
              <a:rPr lang="en-US" dirty="0"/>
              <a:t> that can help farmers and researchers adapt this dual land-use model for high-value horticultural crops.</a:t>
            </a:r>
          </a:p>
        </p:txBody>
      </p:sp>
      <p:sp>
        <p:nvSpPr>
          <p:cNvPr id="4" name="Slide Number Placeholder 3"/>
          <p:cNvSpPr>
            <a:spLocks noGrp="1"/>
          </p:cNvSpPr>
          <p:nvPr>
            <p:ph type="sldNum" sz="quarter" idx="5"/>
          </p:nvPr>
        </p:nvSpPr>
        <p:spPr/>
        <p:txBody>
          <a:bodyPr/>
          <a:lstStyle/>
          <a:p>
            <a:fld id="{E28D7391-A154-4B5C-8063-50B61C621C21}" type="slidenum">
              <a:rPr lang="en-US" smtClean="0"/>
              <a:t>5</a:t>
            </a:fld>
            <a:endParaRPr lang="en-US"/>
          </a:p>
        </p:txBody>
      </p:sp>
    </p:spTree>
    <p:extLst>
      <p:ext uri="{BB962C8B-B14F-4D97-AF65-F5344CB8AC3E}">
        <p14:creationId xmlns:p14="http://schemas.microsoft.com/office/powerpoint/2010/main" val="80344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400 long-cane raspberry plants the cultivar </a:t>
            </a:r>
            <a:r>
              <a:rPr lang="en-US" i="1" dirty="0" err="1"/>
              <a:t>Lagorai</a:t>
            </a:r>
            <a:r>
              <a:rPr lang="en-US" i="1" dirty="0"/>
              <a:t> that</a:t>
            </a:r>
            <a:r>
              <a:rPr lang="en-US" dirty="0"/>
              <a:t> arranged in 15 rows.</a:t>
            </a:r>
          </a:p>
          <a:p>
            <a:br>
              <a:rPr lang="en-US" dirty="0"/>
            </a:br>
            <a:r>
              <a:rPr lang="en-US" dirty="0"/>
              <a:t>This variety was selected because it can produce fruit in its first year and is well-known in commercial production.</a:t>
            </a:r>
          </a:p>
          <a:p>
            <a:endParaRPr lang="en-US" dirty="0"/>
          </a:p>
          <a:p>
            <a:r>
              <a:rPr lang="en-US" dirty="0"/>
              <a:t>The experiment included three types of roofs:</a:t>
            </a:r>
          </a:p>
          <a:p>
            <a:br>
              <a:rPr lang="en-US" dirty="0"/>
            </a:br>
            <a:r>
              <a:rPr lang="en-US" dirty="0"/>
              <a:t>– 40% shading using semi-transparent solar panels,</a:t>
            </a:r>
            <a:br>
              <a:rPr lang="en-US" dirty="0"/>
            </a:br>
            <a:r>
              <a:rPr lang="en-US" dirty="0"/>
              <a:t>– 60% shading using more opaque panels, and</a:t>
            </a:r>
            <a:br>
              <a:rPr lang="en-US" dirty="0"/>
            </a:br>
            <a:r>
              <a:rPr lang="en-US" dirty="0"/>
              <a:t>– a plastic roof serving as the control.</a:t>
            </a:r>
          </a:p>
          <a:p>
            <a:br>
              <a:rPr lang="en-US" dirty="0"/>
            </a:br>
            <a:r>
              <a:rPr lang="en-US" dirty="0"/>
              <a:t>All management practices, including fertilization, irrigation, and pest control, were identical across treatments.</a:t>
            </a:r>
          </a:p>
        </p:txBody>
      </p:sp>
      <p:sp>
        <p:nvSpPr>
          <p:cNvPr id="4" name="Slide Number Placeholder 3"/>
          <p:cNvSpPr>
            <a:spLocks noGrp="1"/>
          </p:cNvSpPr>
          <p:nvPr>
            <p:ph type="sldNum" sz="quarter" idx="5"/>
          </p:nvPr>
        </p:nvSpPr>
        <p:spPr/>
        <p:txBody>
          <a:bodyPr/>
          <a:lstStyle/>
          <a:p>
            <a:fld id="{E28D7391-A154-4B5C-8063-50B61C621C21}" type="slidenum">
              <a:rPr lang="en-US" smtClean="0"/>
              <a:t>6</a:t>
            </a:fld>
            <a:endParaRPr lang="en-US"/>
          </a:p>
        </p:txBody>
      </p:sp>
    </p:spTree>
    <p:extLst>
      <p:ext uri="{BB962C8B-B14F-4D97-AF65-F5344CB8AC3E}">
        <p14:creationId xmlns:p14="http://schemas.microsoft.com/office/powerpoint/2010/main" val="74789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reach the goal of my research that </a:t>
            </a:r>
            <a:r>
              <a:rPr lang="en-US" b="1" dirty="0"/>
              <a:t>to understand how different levels of shading created by </a:t>
            </a:r>
            <a:r>
              <a:rPr lang="en-US" b="1" dirty="0" err="1"/>
              <a:t>agrivoltaic</a:t>
            </a:r>
            <a:r>
              <a:rPr lang="en-US" b="1" dirty="0"/>
              <a:t> effect the physiology, growth, and productivity of long-cane raspberries</a:t>
            </a:r>
            <a:r>
              <a:rPr lang="en-US" dirty="0"/>
              <a:t> we:</a:t>
            </a:r>
          </a:p>
          <a:p>
            <a:endParaRPr lang="en-US" dirty="0"/>
          </a:p>
          <a:p>
            <a:endParaRPr lang="en-US" dirty="0"/>
          </a:p>
          <a:p>
            <a:r>
              <a:rPr lang="en-US" b="1" dirty="0"/>
              <a:t>Assessed</a:t>
            </a:r>
            <a:r>
              <a:rPr lang="en-US" dirty="0"/>
              <a:t> shading influences on </a:t>
            </a:r>
            <a:r>
              <a:rPr lang="en-US" b="1" dirty="0"/>
              <a:t>photosynthesis, leaf traits, and biomass accumulation</a:t>
            </a:r>
            <a:r>
              <a:rPr lang="en-US" dirty="0"/>
              <a:t>.</a:t>
            </a:r>
          </a:p>
          <a:p>
            <a:endParaRPr lang="en-US" dirty="0"/>
          </a:p>
          <a:p>
            <a:r>
              <a:rPr lang="en-US" b="1" dirty="0"/>
              <a:t>Evaluated</a:t>
            </a:r>
            <a:r>
              <a:rPr lang="en-US" dirty="0"/>
              <a:t> that how these physiological changes translate into </a:t>
            </a:r>
            <a:r>
              <a:rPr lang="en-US" b="1" dirty="0"/>
              <a:t>flowering, and fruit development</a:t>
            </a:r>
            <a:r>
              <a:rPr lang="en-US" dirty="0"/>
              <a:t>.</a:t>
            </a:r>
          </a:p>
          <a:p>
            <a:endParaRPr lang="en-US" dirty="0"/>
          </a:p>
          <a:p>
            <a:r>
              <a:rPr lang="en-US" dirty="0"/>
              <a:t>And </a:t>
            </a:r>
            <a:r>
              <a:rPr lang="en-US" b="1" dirty="0"/>
              <a:t>quantified</a:t>
            </a:r>
            <a:r>
              <a:rPr lang="en-US" dirty="0"/>
              <a:t> the </a:t>
            </a:r>
            <a:r>
              <a:rPr lang="en-US" b="1" dirty="0"/>
              <a:t>yield and fruit quality</a:t>
            </a:r>
            <a:r>
              <a:rPr lang="en-US" dirty="0"/>
              <a:t> under different shading conditions. All collected data were statistically analyzed using ANOVA and Tukey’s HSD test to determine significant differences among treatments.</a:t>
            </a:r>
          </a:p>
          <a:p>
            <a:endParaRPr lang="en-US" dirty="0"/>
          </a:p>
          <a:p>
            <a:pPr marL="0" indent="0">
              <a:buNone/>
            </a:pPr>
            <a:endParaRPr lang="en-US" dirty="0"/>
          </a:p>
          <a:p>
            <a:pPr marL="0" indent="0">
              <a:buNone/>
            </a:pPr>
            <a:r>
              <a:rPr lang="en-US" dirty="0"/>
              <a:t>Together, these parameters provide a </a:t>
            </a:r>
            <a:r>
              <a:rPr lang="en-US" b="1" dirty="0"/>
              <a:t>comprehensive picture</a:t>
            </a:r>
            <a:r>
              <a:rPr lang="en-US" dirty="0"/>
              <a:t> of how raspberries respond to varying shading intensities under </a:t>
            </a:r>
            <a:r>
              <a:rPr lang="en-US" dirty="0" err="1"/>
              <a:t>agrivoltaic</a:t>
            </a:r>
            <a:r>
              <a:rPr lang="en-US" dirty="0"/>
              <a:t> conditions, that answering the main research question:</a:t>
            </a:r>
          </a:p>
          <a:p>
            <a:endParaRPr lang="en-US" dirty="0"/>
          </a:p>
          <a:p>
            <a:r>
              <a:rPr lang="en-US" i="1" dirty="0"/>
              <a:t>If long-cane raspberries maintain optimal growth and fruit quality under reduced light conditions created by </a:t>
            </a:r>
            <a:r>
              <a:rPr lang="en-US" i="1" dirty="0" err="1"/>
              <a:t>agrivoltaic</a:t>
            </a:r>
            <a:r>
              <a:rPr lang="en-US" i="1" dirty="0"/>
              <a:t> systems?</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7</a:t>
            </a:fld>
            <a:endParaRPr lang="en-US"/>
          </a:p>
        </p:txBody>
      </p:sp>
    </p:spTree>
    <p:extLst>
      <p:ext uri="{BB962C8B-B14F-4D97-AF65-F5344CB8AC3E}">
        <p14:creationId xmlns:p14="http://schemas.microsoft.com/office/powerpoint/2010/main" val="66619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r>
              <a:rPr lang="en-US" dirty="0"/>
              <a:t>We continuously measured soil and air parameter.</a:t>
            </a:r>
          </a:p>
          <a:p>
            <a:br>
              <a:rPr lang="en-US" dirty="0"/>
            </a:br>
            <a:r>
              <a:rPr lang="en-US" dirty="0"/>
              <a:t>Although small differences were observed, the overall environmental conditions were similar between treatments.</a:t>
            </a:r>
          </a:p>
          <a:p>
            <a:br>
              <a:rPr lang="en-US" dirty="0"/>
            </a:br>
            <a:r>
              <a:rPr lang="en-US" dirty="0"/>
              <a:t>This shows that the </a:t>
            </a:r>
            <a:r>
              <a:rPr lang="en-US" dirty="0" err="1"/>
              <a:t>agrivoltaic</a:t>
            </a:r>
            <a:r>
              <a:rPr lang="en-US" dirty="0"/>
              <a:t> structure itself had minimal impact on the microclimate — which is a positive finding.</a:t>
            </a:r>
          </a:p>
        </p:txBody>
      </p:sp>
      <p:sp>
        <p:nvSpPr>
          <p:cNvPr id="4" name="Slide Number Placeholder 3"/>
          <p:cNvSpPr>
            <a:spLocks noGrp="1"/>
          </p:cNvSpPr>
          <p:nvPr>
            <p:ph type="sldNum" sz="quarter" idx="5"/>
          </p:nvPr>
        </p:nvSpPr>
        <p:spPr/>
        <p:txBody>
          <a:bodyPr/>
          <a:lstStyle/>
          <a:p>
            <a:fld id="{E28D7391-A154-4B5C-8063-50B61C621C21}" type="slidenum">
              <a:rPr lang="en-US" smtClean="0"/>
              <a:t>8</a:t>
            </a:fld>
            <a:endParaRPr lang="en-US"/>
          </a:p>
        </p:txBody>
      </p:sp>
    </p:spTree>
    <p:extLst>
      <p:ext uri="{BB962C8B-B14F-4D97-AF65-F5344CB8AC3E}">
        <p14:creationId xmlns:p14="http://schemas.microsoft.com/office/powerpoint/2010/main" val="64612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dry weight per leaf was significantly lower under the solar panels. it indicates that leaves under panels may retain more moisture that is another possible advantage in hot climates for water consumption</a:t>
            </a:r>
          </a:p>
          <a:p>
            <a:endParaRPr lang="en-US" dirty="0"/>
          </a:p>
          <a:p>
            <a:r>
              <a:rPr lang="en-US" dirty="0"/>
              <a:t>For the specific leaf area, which is the ratio of leaf area to dry mass, we found that leaves under solar panels were thinner but had a larger light-capturing surface.</a:t>
            </a:r>
          </a:p>
          <a:p>
            <a:br>
              <a:rPr lang="en-US" dirty="0"/>
            </a:br>
            <a:r>
              <a:rPr lang="en-US" dirty="0"/>
              <a:t>This adaptation enhances light use efficiency under shaded conditions.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8D7391-A154-4B5C-8063-50B61C621C21}" type="slidenum">
              <a:rPr lang="en-US" smtClean="0"/>
              <a:t>9</a:t>
            </a:fld>
            <a:endParaRPr lang="en-US"/>
          </a:p>
        </p:txBody>
      </p:sp>
    </p:spTree>
    <p:extLst>
      <p:ext uri="{BB962C8B-B14F-4D97-AF65-F5344CB8AC3E}">
        <p14:creationId xmlns:p14="http://schemas.microsoft.com/office/powerpoint/2010/main" val="1568499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Bild 9"/>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71620" y="6423285"/>
            <a:ext cx="2304000" cy="90000"/>
          </a:xfrm>
          <a:blipFill>
            <a:blip r:embed="rId3"/>
            <a:stretch>
              <a:fillRect/>
            </a:stretch>
          </a:blipFill>
        </p:spPr>
        <p:txBody>
          <a:bodyPr/>
          <a:lstStyle>
            <a:lvl1pPr marL="0" indent="0">
              <a:buNone/>
              <a:defRPr sz="200">
                <a:solidFill>
                  <a:schemeClr val="bg1"/>
                </a:solidFill>
              </a:defRPr>
            </a:lvl1pPr>
          </a:lstStyle>
          <a:p>
            <a:pPr lvl="0"/>
            <a:r>
              <a:rPr lang="en-US" noProof="0"/>
              <a:t> </a:t>
            </a:r>
          </a:p>
        </p:txBody>
      </p:sp>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EFC3-26FD-4D9D-A6BB-591A6A1C15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61587-C758-4D3C-AFF4-2A15864EA6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DCDDD-CE05-4F9F-A8B6-B843BC90F451}"/>
              </a:ext>
            </a:extLst>
          </p:cNvPr>
          <p:cNvSpPr>
            <a:spLocks noGrp="1"/>
          </p:cNvSpPr>
          <p:nvPr>
            <p:ph type="dt" sz="half" idx="10"/>
          </p:nvPr>
        </p:nvSpPr>
        <p:spPr/>
        <p:txBody>
          <a:bodyPr/>
          <a:lstStyle/>
          <a:p>
            <a:fld id="{E262ACBF-2D8B-40CA-8689-8C1A463387E1}" type="datetime1">
              <a:rPr lang="en-US" smtClean="0"/>
              <a:t>10/29/2025</a:t>
            </a:fld>
            <a:endParaRPr lang="en-US"/>
          </a:p>
        </p:txBody>
      </p:sp>
      <p:sp>
        <p:nvSpPr>
          <p:cNvPr id="5" name="Footer Placeholder 4">
            <a:extLst>
              <a:ext uri="{FF2B5EF4-FFF2-40B4-BE49-F238E27FC236}">
                <a16:creationId xmlns:a16="http://schemas.microsoft.com/office/drawing/2014/main" id="{F3595893-5C52-411E-B73C-0491CCBD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554E6-72B6-475E-89D5-CDA6B2BF5D4E}"/>
              </a:ext>
            </a:extLst>
          </p:cNvPr>
          <p:cNvSpPr>
            <a:spLocks noGrp="1"/>
          </p:cNvSpPr>
          <p:nvPr>
            <p:ph type="sldNum" sz="quarter" idx="12"/>
          </p:nvPr>
        </p:nvSpPr>
        <p:spPr/>
        <p:txBody>
          <a:bodyPr/>
          <a:lstStyle/>
          <a:p>
            <a:fld id="{6CD0EE84-A7F2-4C21-8144-13363FCB524D}" type="slidenum">
              <a:rPr lang="en-US" smtClean="0"/>
              <a:t>‹#›</a:t>
            </a:fld>
            <a:endParaRPr lang="en-US"/>
          </a:p>
        </p:txBody>
      </p:sp>
    </p:spTree>
    <p:extLst>
      <p:ext uri="{BB962C8B-B14F-4D97-AF65-F5344CB8AC3E}">
        <p14:creationId xmlns:p14="http://schemas.microsoft.com/office/powerpoint/2010/main" val="89492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8" name="Bild 9"/>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en-US" noProof="0" dirty="0"/>
              <a:t>Subline</a:t>
            </a:r>
          </a:p>
        </p:txBody>
      </p:sp>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9693" y="5920791"/>
            <a:ext cx="1872337" cy="545340"/>
          </a:xfrm>
          <a:prstGeom prst="rect">
            <a:avLst/>
          </a:prstGeom>
        </p:spPr>
      </p:pic>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360000" y="1563143"/>
            <a:ext cx="11449050"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94D65862-E64A-4E5F-8934-CBE2F43FDC99}"/>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a:t>00 Month 2018</a:t>
            </a:r>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en-US" noProof="0" dirty="0"/>
              <a:t>Caption</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en-US" noProof="0" dirty="0"/>
              <a:t>Caption</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2F566AD1-91A5-4D6F-BE6D-62150997CE1F}"/>
              </a:ext>
            </a:extLst>
          </p:cNvPr>
          <p:cNvSpPr>
            <a:spLocks noGrp="1"/>
          </p:cNvSpPr>
          <p:nvPr>
            <p:ph type="sldNum" sz="quarter" idx="18"/>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a:t>00 Month 2018</a:t>
            </a:r>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1C9A4D5F-2E35-47CB-9ECC-6BDDA4543523}"/>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en-US" noProof="0"/>
              <a:t>00 Month 2018</a:t>
            </a:r>
          </a:p>
        </p:txBody>
      </p:sp>
      <p:sp>
        <p:nvSpPr>
          <p:cNvPr id="2" name="Foliennummernplatzhalter 1">
            <a:extLst>
              <a:ext uri="{FF2B5EF4-FFF2-40B4-BE49-F238E27FC236}">
                <a16:creationId xmlns:a16="http://schemas.microsoft.com/office/drawing/2014/main" id="{FBEB74CF-3CEB-49F7-B847-0E316736F21A}"/>
              </a:ext>
            </a:extLst>
          </p:cNvPr>
          <p:cNvSpPr>
            <a:spLocks noGrp="1"/>
          </p:cNvSpPr>
          <p:nvPr>
            <p:ph type="sldNum" sz="quarter" idx="11"/>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r>
              <a:rPr lang="en-US" dirty="0"/>
              <a:t>00 Month 2018</a:t>
            </a:r>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en-US" dirty="0"/>
              <a:t>Page </a:t>
            </a:r>
            <a:fld id="{A52F4D17-1AD6-42D9-B93A-EB002C62F438}" type="slidenum">
              <a:rPr lang="en-US" smtClean="0"/>
              <a:pPr/>
              <a:t>‹#›</a:t>
            </a:fld>
            <a:endParaRPr lang="en-US"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en-US" noProof="0"/>
              <a:t>Mastertitelformat bearbeiten</a:t>
            </a:r>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8" name="Grafik 7">
            <a:extLst>
              <a:ext uri="{FF2B5EF4-FFF2-40B4-BE49-F238E27FC236}">
                <a16:creationId xmlns:a16="http://schemas.microsoft.com/office/drawing/2014/main" id="{EF6C8115-8683-472F-BE9F-3E719023445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4" r:id="rId10"/>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0.xml"/><Relationship Id="rId7" Type="http://schemas.openxmlformats.org/officeDocument/2006/relationships/image" Target="../media/image21.e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20.emf"/><Relationship Id="rId4" Type="http://schemas.openxmlformats.org/officeDocument/2006/relationships/oleObject" Target="../embeddings/oleObject8.bin"/><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1.xml"/><Relationship Id="rId7" Type="http://schemas.openxmlformats.org/officeDocument/2006/relationships/image" Target="../media/image24.emf"/><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agrivoltaicsmap.github.io/Facil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4.e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emf"/><Relationship Id="rId5" Type="http://schemas.openxmlformats.org/officeDocument/2006/relationships/image" Target="../media/image13.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5.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9.xml"/><Relationship Id="rId7" Type="http://schemas.openxmlformats.org/officeDocument/2006/relationships/image" Target="../media/image18.e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17.emf"/><Relationship Id="rId4" Type="http://schemas.openxmlformats.org/officeDocument/2006/relationships/oleObject" Target="../embeddings/oleObject5.bin"/><Relationship Id="rId9"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479376" y="3615697"/>
            <a:ext cx="12420947" cy="623404"/>
          </a:xfrm>
        </p:spPr>
        <p:txBody>
          <a:bodyPr>
            <a:noAutofit/>
          </a:bodyPr>
          <a:lstStyle/>
          <a:p>
            <a:r>
              <a:rPr lang="en-US" sz="2400" dirty="0">
                <a:latin typeface="Times New Roman" panose="02020603050405020304" pitchFamily="18" charset="0"/>
                <a:cs typeface="Times New Roman" panose="02020603050405020304" pitchFamily="18" charset="0"/>
              </a:rPr>
              <a:t>Agrivoltaics as a Dual Land-Use Strategy for the Sustainable Production of Long-Cane Raspberry cv. ‘</a:t>
            </a:r>
            <a:r>
              <a:rPr lang="en-US" sz="2400" dirty="0" err="1">
                <a:latin typeface="Times New Roman" panose="02020603050405020304" pitchFamily="18" charset="0"/>
                <a:cs typeface="Times New Roman" panose="02020603050405020304" pitchFamily="18" charset="0"/>
              </a:rPr>
              <a:t>Lagorai</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Rubus </a:t>
            </a:r>
            <a:r>
              <a:rPr lang="en-US" sz="2400" i="1" dirty="0" err="1">
                <a:latin typeface="Times New Roman" panose="02020603050405020304" pitchFamily="18" charset="0"/>
                <a:cs typeface="Times New Roman" panose="02020603050405020304" pitchFamily="18" charset="0"/>
              </a:rPr>
              <a:t>idaeus</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t>
            </a:r>
            <a:endParaRPr lang="en-US" sz="2400" noProof="0" dirty="0"/>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578320" y="4978423"/>
            <a:ext cx="11937776" cy="767875"/>
          </a:xfrm>
        </p:spPr>
        <p:txBody>
          <a:bodyPr>
            <a:normAutofit/>
          </a:bodyPr>
          <a:lstStyle/>
          <a:p>
            <a:r>
              <a:rPr lang="en-US" sz="1800" cap="none" dirty="0">
                <a:latin typeface="Times New Roman" panose="02020603050405020304" pitchFamily="18" charset="0"/>
                <a:cs typeface="Times New Roman" panose="02020603050405020304" pitchFamily="18" charset="0"/>
              </a:rPr>
              <a:t>Emeliane Kiladze, Christoph Jedmowski, Otavio dos Anjos Leal, Matthias Meier, David R. Bryla, Onno Muller</a:t>
            </a:r>
          </a:p>
        </p:txBody>
      </p:sp>
      <p:pic>
        <p:nvPicPr>
          <p:cNvPr id="5" name="Picture 4">
            <a:extLst>
              <a:ext uri="{FF2B5EF4-FFF2-40B4-BE49-F238E27FC236}">
                <a16:creationId xmlns:a16="http://schemas.microsoft.com/office/drawing/2014/main" id="{1944B48A-219C-3335-950B-4CAC3EFFA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88" y="5880799"/>
            <a:ext cx="2322485" cy="623404"/>
          </a:xfrm>
          <a:prstGeom prst="rect">
            <a:avLst/>
          </a:prstGeom>
        </p:spPr>
      </p:pic>
      <p:pic>
        <p:nvPicPr>
          <p:cNvPr id="6" name="Google Shape;89;p1">
            <a:extLst>
              <a:ext uri="{FF2B5EF4-FFF2-40B4-BE49-F238E27FC236}">
                <a16:creationId xmlns:a16="http://schemas.microsoft.com/office/drawing/2014/main" id="{62654079-1ABE-7539-1C87-D9B6A3ED3046}"/>
              </a:ext>
            </a:extLst>
          </p:cNvPr>
          <p:cNvPicPr preferRelativeResize="0"/>
          <p:nvPr/>
        </p:nvPicPr>
        <p:blipFill rotWithShape="1">
          <a:blip r:embed="rId4">
            <a:alphaModFix/>
          </a:blip>
          <a:srcRect/>
          <a:stretch/>
        </p:blipFill>
        <p:spPr>
          <a:xfrm>
            <a:off x="5931099" y="5880799"/>
            <a:ext cx="2895576" cy="623404"/>
          </a:xfrm>
          <a:prstGeom prst="rect">
            <a:avLst/>
          </a:prstGeom>
          <a:noFill/>
          <a:ln>
            <a:noFill/>
          </a:ln>
        </p:spPr>
      </p:pic>
      <p:pic>
        <p:nvPicPr>
          <p:cNvPr id="7" name="Picture 2">
            <a:extLst>
              <a:ext uri="{FF2B5EF4-FFF2-40B4-BE49-F238E27FC236}">
                <a16:creationId xmlns:a16="http://schemas.microsoft.com/office/drawing/2014/main" id="{87E864F0-71BA-A4F5-C6DE-937B1CCB2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5" y="5788524"/>
            <a:ext cx="995427" cy="1054729"/>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a:extLst>
              <a:ext uri="{FF2B5EF4-FFF2-40B4-BE49-F238E27FC236}">
                <a16:creationId xmlns:a16="http://schemas.microsoft.com/office/drawing/2014/main" id="{2524F8D3-5EA0-5050-F1F0-07023BD84F0E}"/>
              </a:ext>
            </a:extLst>
          </p:cNvPr>
          <p:cNvSpPr>
            <a:spLocks noGrp="1"/>
          </p:cNvSpPr>
          <p:nvPr>
            <p:ph type="pic" sz="quarter" idx="13"/>
          </p:nvPr>
        </p:nvSpPr>
        <p:spPr/>
        <p:txBody>
          <a:bodyPr/>
          <a:lstStyle/>
          <a:p>
            <a:endParaRPr lang="de-DE"/>
          </a:p>
        </p:txBody>
      </p:sp>
      <p:pic>
        <p:nvPicPr>
          <p:cNvPr id="10" name="Content Placeholder 6">
            <a:extLst>
              <a:ext uri="{FF2B5EF4-FFF2-40B4-BE49-F238E27FC236}">
                <a16:creationId xmlns:a16="http://schemas.microsoft.com/office/drawing/2014/main" id="{AA7342DB-5C46-F7FF-1CF1-8E78809EA38B}"/>
              </a:ext>
            </a:extLst>
          </p:cNvPr>
          <p:cNvPicPr>
            <a:picLocks noChangeAspect="1"/>
          </p:cNvPicPr>
          <p:nvPr/>
        </p:nvPicPr>
        <p:blipFill>
          <a:blip r:embed="rId6">
            <a:extLst>
              <a:ext uri="{28A0092B-C50C-407E-A947-70E740481C1C}">
                <a14:useLocalDpi xmlns:a14="http://schemas.microsoft.com/office/drawing/2010/main" val="0"/>
              </a:ext>
            </a:extLst>
          </a:blip>
          <a:srcRect t="33814"/>
          <a:stretch>
            <a:fillRect/>
          </a:stretch>
        </p:blipFill>
        <p:spPr>
          <a:xfrm>
            <a:off x="334499" y="260648"/>
            <a:ext cx="11523001" cy="3169832"/>
          </a:xfrm>
          <a:prstGeom prst="rect">
            <a:avLst/>
          </a:prstGeom>
        </p:spPr>
      </p:pic>
    </p:spTree>
    <p:extLst>
      <p:ext uri="{BB962C8B-B14F-4D97-AF65-F5344CB8AC3E}">
        <p14:creationId xmlns:p14="http://schemas.microsoft.com/office/powerpoint/2010/main" val="123131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8A70-9506-4651-B54A-7B596F541B0E}"/>
              </a:ext>
            </a:extLst>
          </p:cNvPr>
          <p:cNvSpPr>
            <a:spLocks noGrp="1"/>
          </p:cNvSpPr>
          <p:nvPr>
            <p:ph type="title"/>
          </p:nvPr>
        </p:nvSpPr>
        <p:spPr>
          <a:xfrm>
            <a:off x="0" y="265859"/>
            <a:ext cx="12192000" cy="549275"/>
          </a:xfrm>
        </p:spPr>
        <p:txBody>
          <a:bodyPr>
            <a:normAutofit fontScale="90000"/>
          </a:bodyPr>
          <a:lstStyle/>
          <a:p>
            <a:pPr algn="ctr"/>
            <a:r>
              <a:rPr lang="de-DE" dirty="0">
                <a:solidFill>
                  <a:schemeClr val="tx2"/>
                </a:solidFill>
                <a:latin typeface="Times New Roman" panose="02020603050405020304" pitchFamily="18" charset="0"/>
                <a:cs typeface="Times New Roman" panose="02020603050405020304" pitchFamily="18" charset="0"/>
              </a:rPr>
              <a:t> </a:t>
            </a:r>
            <a:r>
              <a:rPr lang="de-DE" sz="3600" dirty="0">
                <a:solidFill>
                  <a:schemeClr val="tx2"/>
                </a:solidFill>
                <a:latin typeface="Times New Roman" panose="02020603050405020304" pitchFamily="18" charset="0"/>
                <a:cs typeface="Times New Roman" panose="02020603050405020304" pitchFamily="18" charset="0"/>
              </a:rPr>
              <a:t>Results: Leaf photosynthesis and chlorophyll</a:t>
            </a:r>
            <a:br>
              <a:rPr lang="en-US" sz="3600" dirty="0">
                <a:solidFill>
                  <a:schemeClr val="tx2"/>
                </a:solidFill>
                <a:latin typeface="Times New Roman" panose="02020603050405020304" pitchFamily="18" charset="0"/>
                <a:cs typeface="Times New Roman" panose="02020603050405020304" pitchFamily="18" charset="0"/>
              </a:rPr>
            </a:br>
            <a:endParaRPr lang="en-US" sz="3600" dirty="0">
              <a:solidFill>
                <a:schemeClr val="tx2"/>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7D4C3E6-15FC-4DFD-9814-F8C0EC611626}"/>
              </a:ext>
            </a:extLst>
          </p:cNvPr>
          <p:cNvSpPr>
            <a:spLocks noGrp="1"/>
          </p:cNvSpPr>
          <p:nvPr>
            <p:ph type="sldNum" sz="quarter" idx="12"/>
          </p:nvPr>
        </p:nvSpPr>
        <p:spPr/>
        <p:txBody>
          <a:bodyPr/>
          <a:lstStyle/>
          <a:p>
            <a:fld id="{6CD0EE84-A7F2-4C21-8144-13363FCB524D}" type="slidenum">
              <a:rPr lang="en-US" smtClean="0"/>
              <a:t>10</a:t>
            </a:fld>
            <a:endParaRPr lang="en-US"/>
          </a:p>
        </p:txBody>
      </p:sp>
      <p:sp>
        <p:nvSpPr>
          <p:cNvPr id="7" name="TextBox 6">
            <a:extLst>
              <a:ext uri="{FF2B5EF4-FFF2-40B4-BE49-F238E27FC236}">
                <a16:creationId xmlns:a16="http://schemas.microsoft.com/office/drawing/2014/main" id="{80DB973F-E34C-A7AC-FEC4-62D198D08C58}"/>
              </a:ext>
            </a:extLst>
          </p:cNvPr>
          <p:cNvSpPr txBox="1"/>
          <p:nvPr/>
        </p:nvSpPr>
        <p:spPr>
          <a:xfrm>
            <a:off x="413657" y="3355205"/>
            <a:ext cx="11542262" cy="2800767"/>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Both parameters were slightly higher in the control, followed by 60% and then 40% shading. Differences were not statistically significant, suggesting that raspberries tolerate shading well, though long-term studies are needed to confirm.</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The Chlorophyll contentment were significantly lower in the control compared to solar panels treatments, indicating higher chlorophyll under shading. No significant differences were observed between the two solar panel treatments.</a:t>
            </a:r>
          </a:p>
          <a:p>
            <a:pPr algn="just"/>
            <a:endParaRPr lang="de-DE" sz="22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3DBC61CD-6775-C4BE-0CCE-AE05BA3CF7FF}"/>
              </a:ext>
            </a:extLst>
          </p:cNvPr>
          <p:cNvGraphicFramePr>
            <a:graphicFrameLocks noChangeAspect="1"/>
          </p:cNvGraphicFramePr>
          <p:nvPr/>
        </p:nvGraphicFramePr>
        <p:xfrm>
          <a:off x="7242736" y="712310"/>
          <a:ext cx="4787900" cy="2411413"/>
        </p:xfrm>
        <a:graphic>
          <a:graphicData uri="http://schemas.openxmlformats.org/presentationml/2006/ole">
            <mc:AlternateContent xmlns:mc="http://schemas.openxmlformats.org/markup-compatibility/2006">
              <mc:Choice xmlns:v="urn:schemas-microsoft-com:vml" Requires="v">
                <p:oleObj spid="_x0000_s3131" name="Prism Project" r:id="rId4" imgW="4788000" imgH="2412000" progId="Prism5.Document">
                  <p:embed/>
                </p:oleObj>
              </mc:Choice>
              <mc:Fallback>
                <p:oleObj name="Prism Project" r:id="rId4" imgW="4788000" imgH="2412000" progId="Prism5.Document">
                  <p:embed/>
                  <p:pic>
                    <p:nvPicPr>
                      <p:cNvPr id="3" name="Object 2">
                        <a:extLst>
                          <a:ext uri="{FF2B5EF4-FFF2-40B4-BE49-F238E27FC236}">
                            <a16:creationId xmlns:a16="http://schemas.microsoft.com/office/drawing/2014/main" id="{3DBC61CD-6775-C4BE-0CCE-AE05BA3CF7FF}"/>
                          </a:ext>
                        </a:extLst>
                      </p:cNvPr>
                      <p:cNvPicPr/>
                      <p:nvPr/>
                    </p:nvPicPr>
                    <p:blipFill>
                      <a:blip r:embed="rId5"/>
                      <a:stretch>
                        <a:fillRect/>
                      </a:stretch>
                    </p:blipFill>
                    <p:spPr>
                      <a:xfrm>
                        <a:off x="7242736" y="712310"/>
                        <a:ext cx="4787900" cy="241141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8BA12D9-1FF2-4677-BE1C-5D0F8BFC3C8C}"/>
              </a:ext>
            </a:extLst>
          </p:cNvPr>
          <p:cNvGraphicFramePr>
            <a:graphicFrameLocks noChangeAspect="1"/>
          </p:cNvGraphicFramePr>
          <p:nvPr/>
        </p:nvGraphicFramePr>
        <p:xfrm>
          <a:off x="0" y="712310"/>
          <a:ext cx="3348037" cy="2411413"/>
        </p:xfrm>
        <a:graphic>
          <a:graphicData uri="http://schemas.openxmlformats.org/presentationml/2006/ole">
            <mc:AlternateContent xmlns:mc="http://schemas.openxmlformats.org/markup-compatibility/2006">
              <mc:Choice xmlns:v="urn:schemas-microsoft-com:vml" Requires="v">
                <p:oleObj spid="_x0000_s3132" name="Prism Project" r:id="rId6" imgW="3348000" imgH="2412000" progId="Prism5.Document">
                  <p:embed/>
                </p:oleObj>
              </mc:Choice>
              <mc:Fallback>
                <p:oleObj name="Prism Project" r:id="rId6" imgW="3348000" imgH="2412000" progId="Prism5.Document">
                  <p:embed/>
                  <p:pic>
                    <p:nvPicPr>
                      <p:cNvPr id="4" name="Object 3">
                        <a:extLst>
                          <a:ext uri="{FF2B5EF4-FFF2-40B4-BE49-F238E27FC236}">
                            <a16:creationId xmlns:a16="http://schemas.microsoft.com/office/drawing/2014/main" id="{48BA12D9-1FF2-4677-BE1C-5D0F8BFC3C8C}"/>
                          </a:ext>
                        </a:extLst>
                      </p:cNvPr>
                      <p:cNvPicPr/>
                      <p:nvPr/>
                    </p:nvPicPr>
                    <p:blipFill>
                      <a:blip r:embed="rId7"/>
                      <a:stretch>
                        <a:fillRect/>
                      </a:stretch>
                    </p:blipFill>
                    <p:spPr>
                      <a:xfrm>
                        <a:off x="0" y="712310"/>
                        <a:ext cx="3348037" cy="241141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6365566-0402-402C-B43A-A0188EFB70FE}"/>
              </a:ext>
            </a:extLst>
          </p:cNvPr>
          <p:cNvGraphicFramePr>
            <a:graphicFrameLocks noChangeAspect="1"/>
          </p:cNvGraphicFramePr>
          <p:nvPr/>
        </p:nvGraphicFramePr>
        <p:xfrm>
          <a:off x="3768498" y="733947"/>
          <a:ext cx="3455987" cy="2411413"/>
        </p:xfrm>
        <a:graphic>
          <a:graphicData uri="http://schemas.openxmlformats.org/presentationml/2006/ole">
            <mc:AlternateContent xmlns:mc="http://schemas.openxmlformats.org/markup-compatibility/2006">
              <mc:Choice xmlns:v="urn:schemas-microsoft-com:vml" Requires="v">
                <p:oleObj spid="_x0000_s3133" name="Prism Project" r:id="rId8" imgW="3456000" imgH="2412000" progId="Prism5.Document">
                  <p:embed/>
                </p:oleObj>
              </mc:Choice>
              <mc:Fallback>
                <p:oleObj name="Prism Project" r:id="rId8" imgW="3456000" imgH="2412000" progId="Prism5.Document">
                  <p:embed/>
                  <p:pic>
                    <p:nvPicPr>
                      <p:cNvPr id="5" name="Object 4">
                        <a:extLst>
                          <a:ext uri="{FF2B5EF4-FFF2-40B4-BE49-F238E27FC236}">
                            <a16:creationId xmlns:a16="http://schemas.microsoft.com/office/drawing/2014/main" id="{56365566-0402-402C-B43A-A0188EFB70FE}"/>
                          </a:ext>
                        </a:extLst>
                      </p:cNvPr>
                      <p:cNvPicPr/>
                      <p:nvPr/>
                    </p:nvPicPr>
                    <p:blipFill>
                      <a:blip r:embed="rId9"/>
                      <a:stretch>
                        <a:fillRect/>
                      </a:stretch>
                    </p:blipFill>
                    <p:spPr>
                      <a:xfrm>
                        <a:off x="3768498" y="733947"/>
                        <a:ext cx="3455987" cy="2411413"/>
                      </a:xfrm>
                      <a:prstGeom prst="rect">
                        <a:avLst/>
                      </a:prstGeom>
                    </p:spPr>
                  </p:pic>
                </p:oleObj>
              </mc:Fallback>
            </mc:AlternateContent>
          </a:graphicData>
        </a:graphic>
      </p:graphicFrame>
    </p:spTree>
    <p:extLst>
      <p:ext uri="{BB962C8B-B14F-4D97-AF65-F5344CB8AC3E}">
        <p14:creationId xmlns:p14="http://schemas.microsoft.com/office/powerpoint/2010/main" val="19781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8A70-9506-4651-B54A-7B596F541B0E}"/>
              </a:ext>
            </a:extLst>
          </p:cNvPr>
          <p:cNvSpPr>
            <a:spLocks noGrp="1"/>
          </p:cNvSpPr>
          <p:nvPr>
            <p:ph type="title"/>
          </p:nvPr>
        </p:nvSpPr>
        <p:spPr>
          <a:xfrm>
            <a:off x="740265" y="136525"/>
            <a:ext cx="10515600" cy="549275"/>
          </a:xfrm>
        </p:spPr>
        <p:txBody>
          <a:bodyPr>
            <a:normAutofit fontScale="90000"/>
          </a:bodyPr>
          <a:lstStyle/>
          <a:p>
            <a:pPr algn="ctr"/>
            <a:r>
              <a:rPr lang="de-DE" dirty="0">
                <a:solidFill>
                  <a:schemeClr val="tx2"/>
                </a:solidFill>
                <a:latin typeface="Times New Roman" panose="02020603050405020304" pitchFamily="18" charset="0"/>
                <a:cs typeface="Times New Roman" panose="02020603050405020304" pitchFamily="18" charset="0"/>
              </a:rPr>
              <a:t> </a:t>
            </a:r>
            <a:r>
              <a:rPr lang="de-DE" sz="3600" dirty="0">
                <a:solidFill>
                  <a:schemeClr val="tx2"/>
                </a:solidFill>
                <a:latin typeface="Times New Roman" panose="02020603050405020304" pitchFamily="18" charset="0"/>
                <a:cs typeface="Times New Roman" panose="02020603050405020304" pitchFamily="18" charset="0"/>
              </a:rPr>
              <a:t>Results: flower and fruit </a:t>
            </a:r>
            <a:br>
              <a:rPr lang="en-US" sz="3600" dirty="0">
                <a:solidFill>
                  <a:schemeClr val="tx2"/>
                </a:solidFill>
                <a:latin typeface="Times New Roman" panose="02020603050405020304" pitchFamily="18" charset="0"/>
                <a:cs typeface="Times New Roman" panose="02020603050405020304" pitchFamily="18" charset="0"/>
              </a:rPr>
            </a:br>
            <a:endParaRPr lang="en-US" sz="3600" dirty="0">
              <a:solidFill>
                <a:schemeClr val="tx2"/>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7D4C3E6-15FC-4DFD-9814-F8C0EC611626}"/>
              </a:ext>
            </a:extLst>
          </p:cNvPr>
          <p:cNvSpPr>
            <a:spLocks noGrp="1"/>
          </p:cNvSpPr>
          <p:nvPr>
            <p:ph type="sldNum" sz="quarter" idx="12"/>
          </p:nvPr>
        </p:nvSpPr>
        <p:spPr/>
        <p:txBody>
          <a:bodyPr/>
          <a:lstStyle/>
          <a:p>
            <a:fld id="{6CD0EE84-A7F2-4C21-8144-13363FCB524D}" type="slidenum">
              <a:rPr lang="en-US" smtClean="0"/>
              <a:t>11</a:t>
            </a:fld>
            <a:endParaRPr lang="en-US"/>
          </a:p>
        </p:txBody>
      </p:sp>
      <p:sp>
        <p:nvSpPr>
          <p:cNvPr id="10" name="Content Placeholder 9">
            <a:extLst>
              <a:ext uri="{FF2B5EF4-FFF2-40B4-BE49-F238E27FC236}">
                <a16:creationId xmlns:a16="http://schemas.microsoft.com/office/drawing/2014/main" id="{4BD12A7C-4911-460C-8F32-32A906E1F0DF}"/>
              </a:ext>
            </a:extLst>
          </p:cNvPr>
          <p:cNvSpPr>
            <a:spLocks noGrp="1"/>
          </p:cNvSpPr>
          <p:nvPr>
            <p:ph idx="1"/>
          </p:nvPr>
        </p:nvSpPr>
        <p:spPr>
          <a:xfrm>
            <a:off x="5028919" y="3558476"/>
            <a:ext cx="6944540" cy="6162893"/>
          </a:xfrm>
        </p:spPr>
        <p:txBody>
          <a:bodyPr>
            <a:normAutofit/>
          </a:bodyPr>
          <a:lstStyle/>
          <a:p>
            <a:pPr marL="0" indent="0" algn="just">
              <a:buNone/>
            </a:pPr>
            <a:endParaRPr lang="en-US" sz="2400" b="1" dirty="0">
              <a:latin typeface="Times New Roman" panose="02020603050405020304" pitchFamily="18" charset="0"/>
              <a:cs typeface="Times New Roman" panose="02020603050405020304" pitchFamily="18" charset="0"/>
            </a:endParaRPr>
          </a:p>
          <a:p>
            <a:pPr marL="0" indent="0" algn="just">
              <a:buNone/>
            </a:pPr>
            <a:r>
              <a:rPr lang="en-US" sz="2200" dirty="0">
                <a:latin typeface="Times New Roman" panose="02020603050405020304" pitchFamily="18" charset="0"/>
                <a:cs typeface="Times New Roman" panose="02020603050405020304" pitchFamily="18" charset="0"/>
              </a:rPr>
              <a:t>The total weight of 15 fruits was 76.9 g in the control, 85.4 g under 40% shade, and 65.9 g under 60% shade. Although slight differences were observed among treatments, further long-term experiments are needed to confirm these trends.</a:t>
            </a:r>
          </a:p>
        </p:txBody>
      </p:sp>
      <p:graphicFrame>
        <p:nvGraphicFramePr>
          <p:cNvPr id="7" name="Object 6">
            <a:extLst>
              <a:ext uri="{FF2B5EF4-FFF2-40B4-BE49-F238E27FC236}">
                <a16:creationId xmlns:a16="http://schemas.microsoft.com/office/drawing/2014/main" id="{FEBAE06C-FD68-4146-9FE0-2EB5BCF719DB}"/>
              </a:ext>
            </a:extLst>
          </p:cNvPr>
          <p:cNvGraphicFramePr>
            <a:graphicFrameLocks noChangeAspect="1"/>
          </p:cNvGraphicFramePr>
          <p:nvPr/>
        </p:nvGraphicFramePr>
        <p:xfrm>
          <a:off x="204506" y="3558476"/>
          <a:ext cx="4824413" cy="2411413"/>
        </p:xfrm>
        <a:graphic>
          <a:graphicData uri="http://schemas.openxmlformats.org/presentationml/2006/ole">
            <mc:AlternateContent xmlns:mc="http://schemas.openxmlformats.org/markup-compatibility/2006">
              <mc:Choice xmlns:v="urn:schemas-microsoft-com:vml" Requires="v">
                <p:oleObj spid="_x0000_s4178" name="Prism Project" r:id="rId4" imgW="4824000" imgH="2412000" progId="Prism5.Document">
                  <p:embed/>
                </p:oleObj>
              </mc:Choice>
              <mc:Fallback>
                <p:oleObj name="Prism Project" r:id="rId4" imgW="4824000" imgH="2412000" progId="Prism5.Document">
                  <p:embed/>
                  <p:pic>
                    <p:nvPicPr>
                      <p:cNvPr id="7" name="Object 6">
                        <a:extLst>
                          <a:ext uri="{FF2B5EF4-FFF2-40B4-BE49-F238E27FC236}">
                            <a16:creationId xmlns:a16="http://schemas.microsoft.com/office/drawing/2014/main" id="{FEBAE06C-FD68-4146-9FE0-2EB5BCF719DB}"/>
                          </a:ext>
                        </a:extLst>
                      </p:cNvPr>
                      <p:cNvPicPr/>
                      <p:nvPr/>
                    </p:nvPicPr>
                    <p:blipFill>
                      <a:blip r:embed="rId5"/>
                      <a:stretch>
                        <a:fillRect/>
                      </a:stretch>
                    </p:blipFill>
                    <p:spPr>
                      <a:xfrm>
                        <a:off x="204506" y="3558476"/>
                        <a:ext cx="4824413" cy="24114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1A5768A-4ADC-49BE-A5B5-2247FA29CAD9}"/>
              </a:ext>
            </a:extLst>
          </p:cNvPr>
          <p:cNvGraphicFramePr>
            <a:graphicFrameLocks noChangeAspect="1"/>
          </p:cNvGraphicFramePr>
          <p:nvPr/>
        </p:nvGraphicFramePr>
        <p:xfrm>
          <a:off x="204506" y="858139"/>
          <a:ext cx="3455987" cy="2411413"/>
        </p:xfrm>
        <a:graphic>
          <a:graphicData uri="http://schemas.openxmlformats.org/presentationml/2006/ole">
            <mc:AlternateContent xmlns:mc="http://schemas.openxmlformats.org/markup-compatibility/2006">
              <mc:Choice xmlns:v="urn:schemas-microsoft-com:vml" Requires="v">
                <p:oleObj spid="_x0000_s4179" name="Prism Project" r:id="rId6" imgW="3456000" imgH="2412000" progId="Prism5.Document">
                  <p:embed/>
                </p:oleObj>
              </mc:Choice>
              <mc:Fallback>
                <p:oleObj name="Prism Project" r:id="rId6" imgW="3456000" imgH="2412000" progId="Prism5.Document">
                  <p:embed/>
                  <p:pic>
                    <p:nvPicPr>
                      <p:cNvPr id="8" name="Object 7">
                        <a:extLst>
                          <a:ext uri="{FF2B5EF4-FFF2-40B4-BE49-F238E27FC236}">
                            <a16:creationId xmlns:a16="http://schemas.microsoft.com/office/drawing/2014/main" id="{71A5768A-4ADC-49BE-A5B5-2247FA29CAD9}"/>
                          </a:ext>
                        </a:extLst>
                      </p:cNvPr>
                      <p:cNvPicPr/>
                      <p:nvPr/>
                    </p:nvPicPr>
                    <p:blipFill>
                      <a:blip r:embed="rId7"/>
                      <a:stretch>
                        <a:fillRect/>
                      </a:stretch>
                    </p:blipFill>
                    <p:spPr>
                      <a:xfrm>
                        <a:off x="204506" y="858139"/>
                        <a:ext cx="3455987" cy="24114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D387B0A-1332-44CB-83CD-9837C1887A23}"/>
              </a:ext>
            </a:extLst>
          </p:cNvPr>
          <p:cNvGraphicFramePr>
            <a:graphicFrameLocks noChangeAspect="1"/>
          </p:cNvGraphicFramePr>
          <p:nvPr/>
        </p:nvGraphicFramePr>
        <p:xfrm>
          <a:off x="4368006" y="851365"/>
          <a:ext cx="3455987" cy="2411413"/>
        </p:xfrm>
        <a:graphic>
          <a:graphicData uri="http://schemas.openxmlformats.org/presentationml/2006/ole">
            <mc:AlternateContent xmlns:mc="http://schemas.openxmlformats.org/markup-compatibility/2006">
              <mc:Choice xmlns:v="urn:schemas-microsoft-com:vml" Requires="v">
                <p:oleObj spid="_x0000_s4180" name="Prism Project" r:id="rId8" imgW="3456000" imgH="2412000" progId="Prism5.Document">
                  <p:embed/>
                </p:oleObj>
              </mc:Choice>
              <mc:Fallback>
                <p:oleObj name="Prism Project" r:id="rId8" imgW="3456000" imgH="2412000" progId="Prism5.Document">
                  <p:embed/>
                  <p:pic>
                    <p:nvPicPr>
                      <p:cNvPr id="9" name="Object 8">
                        <a:extLst>
                          <a:ext uri="{FF2B5EF4-FFF2-40B4-BE49-F238E27FC236}">
                            <a16:creationId xmlns:a16="http://schemas.microsoft.com/office/drawing/2014/main" id="{3D387B0A-1332-44CB-83CD-9837C1887A23}"/>
                          </a:ext>
                        </a:extLst>
                      </p:cNvPr>
                      <p:cNvPicPr/>
                      <p:nvPr/>
                    </p:nvPicPr>
                    <p:blipFill>
                      <a:blip r:embed="rId9"/>
                      <a:stretch>
                        <a:fillRect/>
                      </a:stretch>
                    </p:blipFill>
                    <p:spPr>
                      <a:xfrm>
                        <a:off x="4368006" y="851365"/>
                        <a:ext cx="3455987" cy="24114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B707609-D8E3-4313-B34C-024067CB4DAE}"/>
              </a:ext>
            </a:extLst>
          </p:cNvPr>
          <p:cNvGraphicFramePr>
            <a:graphicFrameLocks noChangeAspect="1"/>
          </p:cNvGraphicFramePr>
          <p:nvPr/>
        </p:nvGraphicFramePr>
        <p:xfrm>
          <a:off x="8164747" y="858139"/>
          <a:ext cx="3348037" cy="2700337"/>
        </p:xfrm>
        <a:graphic>
          <a:graphicData uri="http://schemas.openxmlformats.org/presentationml/2006/ole">
            <mc:AlternateContent xmlns:mc="http://schemas.openxmlformats.org/markup-compatibility/2006">
              <mc:Choice xmlns:v="urn:schemas-microsoft-com:vml" Requires="v">
                <p:oleObj spid="_x0000_s4181" name="Prism Project" r:id="rId10" imgW="3348000" imgH="2700000" progId="Prism5.Document">
                  <p:embed/>
                </p:oleObj>
              </mc:Choice>
              <mc:Fallback>
                <p:oleObj name="Prism Project" r:id="rId10" imgW="3348000" imgH="2700000" progId="Prism5.Document">
                  <p:embed/>
                  <p:pic>
                    <p:nvPicPr>
                      <p:cNvPr id="11" name="Object 10">
                        <a:extLst>
                          <a:ext uri="{FF2B5EF4-FFF2-40B4-BE49-F238E27FC236}">
                            <a16:creationId xmlns:a16="http://schemas.microsoft.com/office/drawing/2014/main" id="{FB707609-D8E3-4313-B34C-024067CB4DAE}"/>
                          </a:ext>
                        </a:extLst>
                      </p:cNvPr>
                      <p:cNvPicPr/>
                      <p:nvPr/>
                    </p:nvPicPr>
                    <p:blipFill>
                      <a:blip r:embed="rId11"/>
                      <a:stretch>
                        <a:fillRect/>
                      </a:stretch>
                    </p:blipFill>
                    <p:spPr>
                      <a:xfrm>
                        <a:off x="8164747" y="858139"/>
                        <a:ext cx="3348037" cy="2700337"/>
                      </a:xfrm>
                      <a:prstGeom prst="rect">
                        <a:avLst/>
                      </a:prstGeom>
                    </p:spPr>
                  </p:pic>
                </p:oleObj>
              </mc:Fallback>
            </mc:AlternateContent>
          </a:graphicData>
        </a:graphic>
      </p:graphicFrame>
    </p:spTree>
    <p:extLst>
      <p:ext uri="{BB962C8B-B14F-4D97-AF65-F5344CB8AC3E}">
        <p14:creationId xmlns:p14="http://schemas.microsoft.com/office/powerpoint/2010/main" val="186864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33A4-9B66-4123-37CA-353010973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C2609-C8A5-B8FA-ED7F-DE48A1906416}"/>
              </a:ext>
            </a:extLst>
          </p:cNvPr>
          <p:cNvSpPr>
            <a:spLocks noGrp="1"/>
          </p:cNvSpPr>
          <p:nvPr>
            <p:ph type="title"/>
          </p:nvPr>
        </p:nvSpPr>
        <p:spPr>
          <a:xfrm>
            <a:off x="301932" y="156374"/>
            <a:ext cx="5794068" cy="761271"/>
          </a:xfrm>
        </p:spPr>
        <p:txBody>
          <a:bodyPr>
            <a:normAutofit fontScale="90000"/>
          </a:bodyPr>
          <a:lstStyle/>
          <a:p>
            <a:r>
              <a:rPr lang="de-DE" sz="3200" dirty="0">
                <a:solidFill>
                  <a:schemeClr val="tx2"/>
                </a:solidFill>
                <a:latin typeface="Times New Roman" panose="02020603050405020304" pitchFamily="18" charset="0"/>
                <a:cs typeface="Times New Roman" panose="02020603050405020304" pitchFamily="18" charset="0"/>
              </a:rPr>
              <a:t>Conclusion and recommendations</a:t>
            </a:r>
            <a:br>
              <a:rPr lang="en-US" sz="2200" b="1" dirty="0">
                <a:solidFill>
                  <a:schemeClr val="tx2"/>
                </a:solidFill>
              </a:rPr>
            </a:br>
            <a:endParaRPr lang="en-US" sz="2200" dirty="0">
              <a:solidFill>
                <a:schemeClr val="tx2"/>
              </a:solidFill>
            </a:endParaRPr>
          </a:p>
        </p:txBody>
      </p:sp>
      <p:sp>
        <p:nvSpPr>
          <p:cNvPr id="3" name="Content Placeholder 2">
            <a:extLst>
              <a:ext uri="{FF2B5EF4-FFF2-40B4-BE49-F238E27FC236}">
                <a16:creationId xmlns:a16="http://schemas.microsoft.com/office/drawing/2014/main" id="{7947759B-5F4B-DD50-F2E2-ACA890073E96}"/>
              </a:ext>
            </a:extLst>
          </p:cNvPr>
          <p:cNvSpPr>
            <a:spLocks noGrp="1"/>
          </p:cNvSpPr>
          <p:nvPr>
            <p:ph idx="1"/>
          </p:nvPr>
        </p:nvSpPr>
        <p:spPr>
          <a:xfrm>
            <a:off x="147238" y="1268760"/>
            <a:ext cx="5303912" cy="3054183"/>
          </a:xfrm>
        </p:spPr>
        <p:txBody>
          <a:bodyPr anchor="t">
            <a:normAutofit fontScale="85000" lnSpcReduction="10000"/>
          </a:bodyPr>
          <a:lstStyle/>
          <a:p>
            <a:pPr lvl="0" algn="just"/>
            <a:r>
              <a:rPr lang="en-US" sz="2200" dirty="0">
                <a:latin typeface="Times New Roman" panose="02020603050405020304" pitchFamily="18" charset="0"/>
                <a:cs typeface="Times New Roman" panose="02020603050405020304" pitchFamily="18" charset="0"/>
              </a:rPr>
              <a:t>Agrivoltaics shows potential for raspberries under shading.</a:t>
            </a:r>
          </a:p>
          <a:p>
            <a:pPr lvl="0" algn="just"/>
            <a:r>
              <a:rPr lang="en-US" sz="2200" dirty="0">
                <a:latin typeface="Times New Roman" panose="02020603050405020304" pitchFamily="18" charset="0"/>
                <a:cs typeface="Times New Roman" panose="02020603050405020304" pitchFamily="18" charset="0"/>
              </a:rPr>
              <a:t>Moderate shading (40%) improved leaf physiological traits, while 60% shading slightly reduced photosynthetic activity</a:t>
            </a:r>
          </a:p>
          <a:p>
            <a:pPr lvl="0" algn="just"/>
            <a:r>
              <a:rPr lang="en-US" sz="2200" dirty="0">
                <a:latin typeface="Times New Roman" panose="02020603050405020304" pitchFamily="18" charset="0"/>
                <a:cs typeface="Times New Roman" panose="02020603050405020304" pitchFamily="18" charset="0"/>
              </a:rPr>
              <a:t>Shading delayed fruit ripening:40% shade by 2 days and 60% shade by 3 days compared with the control</a:t>
            </a:r>
          </a:p>
          <a:p>
            <a:pPr algn="just"/>
            <a:r>
              <a:rPr lang="de-DE" sz="2200" b="1" dirty="0">
                <a:latin typeface="Times New Roman" panose="02020603050405020304" pitchFamily="18" charset="0"/>
                <a:cs typeface="Times New Roman" panose="02020603050405020304" pitchFamily="18" charset="0"/>
              </a:rPr>
              <a:t>Recommendation:</a:t>
            </a:r>
            <a:r>
              <a:rPr lang="de-DE" sz="2200" dirty="0">
                <a:latin typeface="Times New Roman" panose="02020603050405020304" pitchFamily="18" charset="0"/>
                <a:cs typeface="Times New Roman" panose="02020603050405020304" pitchFamily="18" charset="0"/>
              </a:rPr>
              <a:t> continue long-term trials and test in different clime zones </a:t>
            </a:r>
            <a:endParaRPr lang="en-US" sz="2200" dirty="0">
              <a:latin typeface="Times New Roman" panose="02020603050405020304" pitchFamily="18" charset="0"/>
              <a:cs typeface="Times New Roman" panose="02020603050405020304" pitchFamily="18" charset="0"/>
            </a:endParaRPr>
          </a:p>
        </p:txBody>
      </p:sp>
      <p:pic>
        <p:nvPicPr>
          <p:cNvPr id="9" name="Picture 8" descr="A raspberry plant with leaves&#10;&#10;AI-generated content may be incorrect.">
            <a:extLst>
              <a:ext uri="{FF2B5EF4-FFF2-40B4-BE49-F238E27FC236}">
                <a16:creationId xmlns:a16="http://schemas.microsoft.com/office/drawing/2014/main" id="{38C92024-FE50-2D45-7075-9457C033C800}"/>
              </a:ext>
            </a:extLst>
          </p:cNvPr>
          <p:cNvPicPr>
            <a:picLocks noChangeAspect="1"/>
          </p:cNvPicPr>
          <p:nvPr/>
        </p:nvPicPr>
        <p:blipFill>
          <a:blip r:embed="rId3">
            <a:extLst>
              <a:ext uri="{28A0092B-C50C-407E-A947-70E740481C1C}">
                <a14:useLocalDpi xmlns:a14="http://schemas.microsoft.com/office/drawing/2010/main" val="0"/>
              </a:ext>
            </a:extLst>
          </a:blip>
          <a:srcRect r="4" b="25003"/>
          <a:stretch>
            <a:fillRect/>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3" name="Picture 12" descr="A close up of a plant&#10;&#10;AI-generated content may be incorrect.">
            <a:extLst>
              <a:ext uri="{FF2B5EF4-FFF2-40B4-BE49-F238E27FC236}">
                <a16:creationId xmlns:a16="http://schemas.microsoft.com/office/drawing/2014/main" id="{84E6583B-68A7-E8E7-A54F-40D60B68FCEE}"/>
              </a:ext>
            </a:extLst>
          </p:cNvPr>
          <p:cNvPicPr>
            <a:picLocks noChangeAspect="1"/>
          </p:cNvPicPr>
          <p:nvPr/>
        </p:nvPicPr>
        <p:blipFill>
          <a:blip r:embed="rId4">
            <a:extLst>
              <a:ext uri="{28A0092B-C50C-407E-A947-70E740481C1C}">
                <a14:useLocalDpi xmlns:a14="http://schemas.microsoft.com/office/drawing/2010/main" val="0"/>
              </a:ext>
            </a:extLst>
          </a:blip>
          <a:srcRect t="4362" b="20638"/>
          <a:stretch>
            <a:fillRect/>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3" descr="A basket of raspberries in a field&#10;&#10;AI-generated content may be incorrect.">
            <a:extLst>
              <a:ext uri="{FF2B5EF4-FFF2-40B4-BE49-F238E27FC236}">
                <a16:creationId xmlns:a16="http://schemas.microsoft.com/office/drawing/2014/main" id="{3E450D11-E079-ABB1-8094-850325933FC2}"/>
              </a:ext>
            </a:extLst>
          </p:cNvPr>
          <p:cNvPicPr>
            <a:picLocks noChangeAspect="1"/>
          </p:cNvPicPr>
          <p:nvPr/>
        </p:nvPicPr>
        <p:blipFill>
          <a:blip r:embed="rId5">
            <a:extLst>
              <a:ext uri="{28A0092B-C50C-407E-A947-70E740481C1C}">
                <a14:useLocalDpi xmlns:a14="http://schemas.microsoft.com/office/drawing/2010/main" val="0"/>
              </a:ext>
            </a:extLst>
          </a:blip>
          <a:srcRect t="37107" r="3" b="3"/>
          <a:stretch>
            <a:fill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8" name="Picture 17" descr="A raspberry growing on a plant">
            <a:extLst>
              <a:ext uri="{FF2B5EF4-FFF2-40B4-BE49-F238E27FC236}">
                <a16:creationId xmlns:a16="http://schemas.microsoft.com/office/drawing/2014/main" id="{5A09086F-3B3D-8C19-A214-C8CDADAB6974}"/>
              </a:ext>
            </a:extLst>
          </p:cNvPr>
          <p:cNvPicPr>
            <a:picLocks noChangeAspect="1"/>
          </p:cNvPicPr>
          <p:nvPr/>
        </p:nvPicPr>
        <p:blipFill>
          <a:blip r:embed="rId6">
            <a:extLst>
              <a:ext uri="{28A0092B-C50C-407E-A947-70E740481C1C}">
                <a14:useLocalDpi xmlns:a14="http://schemas.microsoft.com/office/drawing/2010/main" val="0"/>
              </a:ext>
            </a:extLst>
          </a:blip>
          <a:srcRect r="2" b="11656"/>
          <a:stretch>
            <a:fillRect/>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7" name="Picture 16" descr="A close up of a plant&#10;&#10;AI-generated content may be incorrect.">
            <a:extLst>
              <a:ext uri="{FF2B5EF4-FFF2-40B4-BE49-F238E27FC236}">
                <a16:creationId xmlns:a16="http://schemas.microsoft.com/office/drawing/2014/main" id="{FCD6E58D-9350-7DC2-C803-046B39E9B4F6}"/>
              </a:ext>
            </a:extLst>
          </p:cNvPr>
          <p:cNvPicPr>
            <a:picLocks noChangeAspect="1"/>
          </p:cNvPicPr>
          <p:nvPr/>
        </p:nvPicPr>
        <p:blipFill>
          <a:blip r:embed="rId7">
            <a:extLst>
              <a:ext uri="{28A0092B-C50C-407E-A947-70E740481C1C}">
                <a14:useLocalDpi xmlns:a14="http://schemas.microsoft.com/office/drawing/2010/main" val="0"/>
              </a:ext>
            </a:extLst>
          </a:blip>
          <a:srcRect t="12448" r="-3" b="47899"/>
          <a:stretch>
            <a:fillRect/>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6" name="Content Placeholder 5" descr="A raspberry bushes in a greenhouse&#10;&#10;AI-generated content may be incorrect.">
            <a:extLst>
              <a:ext uri="{FF2B5EF4-FFF2-40B4-BE49-F238E27FC236}">
                <a16:creationId xmlns:a16="http://schemas.microsoft.com/office/drawing/2014/main" id="{98B0AA55-DE2F-4ED0-CFB1-5CD67B0B1527}"/>
              </a:ext>
            </a:extLst>
          </p:cNvPr>
          <p:cNvPicPr>
            <a:picLocks noChangeAspect="1"/>
          </p:cNvPicPr>
          <p:nvPr/>
        </p:nvPicPr>
        <p:blipFill>
          <a:blip r:embed="rId8">
            <a:extLst>
              <a:ext uri="{28A0092B-C50C-407E-A947-70E740481C1C}">
                <a14:useLocalDpi xmlns:a14="http://schemas.microsoft.com/office/drawing/2010/main" val="0"/>
              </a:ext>
            </a:extLst>
          </a:blip>
          <a:srcRect t="11747" r="-4" b="23925"/>
          <a:stretch>
            <a:fill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7891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D838-6218-4A51-8ADF-98FFE103EAFA}"/>
              </a:ext>
            </a:extLst>
          </p:cNvPr>
          <p:cNvSpPr>
            <a:spLocks noGrp="1"/>
          </p:cNvSpPr>
          <p:nvPr>
            <p:ph type="title"/>
          </p:nvPr>
        </p:nvSpPr>
        <p:spPr>
          <a:xfrm>
            <a:off x="838200" y="1"/>
            <a:ext cx="10515600" cy="1225295"/>
          </a:xfrm>
        </p:spPr>
        <p:txBody>
          <a:bodyPr>
            <a:normAutofit/>
          </a:bodyPr>
          <a:lstStyle/>
          <a:p>
            <a:pPr algn="ctr"/>
            <a:r>
              <a:rPr lang="de-DE" sz="3200" dirty="0">
                <a:solidFill>
                  <a:schemeClr val="tx2"/>
                </a:solidFill>
                <a:latin typeface="Times New Roman" panose="02020603050405020304" pitchFamily="18" charset="0"/>
                <a:cs typeface="Times New Roman" panose="02020603050405020304" pitchFamily="18" charset="0"/>
              </a:rPr>
              <a:t>Future plans</a:t>
            </a:r>
            <a:br>
              <a:rPr lang="en-US" b="1" dirty="0">
                <a:solidFill>
                  <a:schemeClr val="tx2"/>
                </a:solidFill>
              </a:rPr>
            </a:br>
            <a:endParaRPr lang="en-US" dirty="0">
              <a:solidFill>
                <a:schemeClr val="tx2"/>
              </a:solidFill>
            </a:endParaRPr>
          </a:p>
        </p:txBody>
      </p:sp>
      <p:sp>
        <p:nvSpPr>
          <p:cNvPr id="3" name="Content Placeholder 2">
            <a:extLst>
              <a:ext uri="{FF2B5EF4-FFF2-40B4-BE49-F238E27FC236}">
                <a16:creationId xmlns:a16="http://schemas.microsoft.com/office/drawing/2014/main" id="{DB44320E-A2DD-4CC9-BEF5-63B489135C7D}"/>
              </a:ext>
            </a:extLst>
          </p:cNvPr>
          <p:cNvSpPr>
            <a:spLocks noGrp="1"/>
          </p:cNvSpPr>
          <p:nvPr>
            <p:ph idx="1"/>
          </p:nvPr>
        </p:nvSpPr>
        <p:spPr>
          <a:xfrm>
            <a:off x="403517" y="1198905"/>
            <a:ext cx="4676345" cy="5069544"/>
          </a:xfrm>
        </p:spPr>
        <p:txBody>
          <a:bodyPr>
            <a:normAutofit/>
          </a:bodyPr>
          <a:lstStyle/>
          <a:p>
            <a:pPr marL="457200" lvl="0" indent="-457200">
              <a:buAutoNum type="arabicPeriod"/>
            </a:pPr>
            <a:r>
              <a:rPr lang="en-US" sz="2200" dirty="0">
                <a:latin typeface="Times New Roman" panose="02020603050405020304" pitchFamily="18" charset="0"/>
                <a:cs typeface="Times New Roman" panose="02020603050405020304" pitchFamily="18" charset="0"/>
              </a:rPr>
              <a:t>Extend raspberry trials (year 2 and 3) at Juelich Research Center</a:t>
            </a:r>
          </a:p>
          <a:p>
            <a:pPr marL="457200" lvl="1" indent="0">
              <a:buNone/>
            </a:pPr>
            <a:endParaRPr lang="en-US" sz="2200" dirty="0">
              <a:latin typeface="Times New Roman" panose="02020603050405020304" pitchFamily="18" charset="0"/>
              <a:cs typeface="Times New Roman" panose="02020603050405020304" pitchFamily="18" charset="0"/>
            </a:endParaRPr>
          </a:p>
          <a:p>
            <a:pPr marL="457200" lvl="1" indent="0">
              <a:buNone/>
            </a:pPr>
            <a:endParaRPr lang="en-US" sz="2200" dirty="0">
              <a:latin typeface="Times New Roman" panose="02020603050405020304" pitchFamily="18" charset="0"/>
              <a:cs typeface="Times New Roman" panose="02020603050405020304" pitchFamily="18" charset="0"/>
            </a:endParaRPr>
          </a:p>
          <a:p>
            <a:pPr marL="457200" lvl="0" indent="-457200">
              <a:buAutoNum type="arabicPeriod"/>
            </a:pPr>
            <a:endParaRPr lang="en-US" sz="2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AutoNum type="arabicPeriod"/>
            </a:pPr>
            <a:r>
              <a:rPr lang="en-US" sz="2200" dirty="0">
                <a:latin typeface="Times New Roman" panose="02020603050405020304" pitchFamily="18" charset="0"/>
                <a:cs typeface="Times New Roman" panose="02020603050405020304" pitchFamily="18" charset="0"/>
              </a:rPr>
              <a:t>Expand to blueberry cultivation under different configurations of APV at Juelich Research </a:t>
            </a:r>
            <a:r>
              <a:rPr lang="en-US" dirty="0">
                <a:latin typeface="Times New Roman" panose="02020603050405020304" pitchFamily="18" charset="0"/>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enter</a:t>
            </a:r>
          </a:p>
        </p:txBody>
      </p:sp>
      <p:sp>
        <p:nvSpPr>
          <p:cNvPr id="6" name="Slide Number Placeholder 5">
            <a:extLst>
              <a:ext uri="{FF2B5EF4-FFF2-40B4-BE49-F238E27FC236}">
                <a16:creationId xmlns:a16="http://schemas.microsoft.com/office/drawing/2014/main" id="{6F1C2D2E-206B-49D9-BE6C-F7278A049354}"/>
              </a:ext>
            </a:extLst>
          </p:cNvPr>
          <p:cNvSpPr>
            <a:spLocks noGrp="1"/>
          </p:cNvSpPr>
          <p:nvPr>
            <p:ph type="sldNum" sz="quarter" idx="12"/>
          </p:nvPr>
        </p:nvSpPr>
        <p:spPr/>
        <p:txBody>
          <a:bodyPr/>
          <a:lstStyle/>
          <a:p>
            <a:fld id="{6CD0EE84-A7F2-4C21-8144-13363FCB524D}" type="slidenum">
              <a:rPr lang="en-US" smtClean="0"/>
              <a:t>13</a:t>
            </a:fld>
            <a:endParaRPr lang="en-US"/>
          </a:p>
        </p:txBody>
      </p:sp>
      <p:pic>
        <p:nvPicPr>
          <p:cNvPr id="5" name="Picture 4" descr="A solar panels in a field&#10;&#10;AI-generated content may be incorrect.">
            <a:extLst>
              <a:ext uri="{FF2B5EF4-FFF2-40B4-BE49-F238E27FC236}">
                <a16:creationId xmlns:a16="http://schemas.microsoft.com/office/drawing/2014/main" id="{ED563159-40A2-5258-1B89-4C86AA3D2E0A}"/>
              </a:ext>
            </a:extLst>
          </p:cNvPr>
          <p:cNvPicPr>
            <a:picLocks noChangeAspect="1"/>
          </p:cNvPicPr>
          <p:nvPr/>
        </p:nvPicPr>
        <p:blipFill rotWithShape="1">
          <a:blip r:embed="rId3">
            <a:extLst>
              <a:ext uri="{28A0092B-C50C-407E-A947-70E740481C1C}">
                <a14:useLocalDpi xmlns:a14="http://schemas.microsoft.com/office/drawing/2010/main" val="0"/>
              </a:ext>
            </a:extLst>
          </a:blip>
          <a:srcRect l="18395" t="21113" r="13309" b="8954"/>
          <a:stretch/>
        </p:blipFill>
        <p:spPr>
          <a:xfrm>
            <a:off x="6538290" y="2949283"/>
            <a:ext cx="4177553" cy="2850778"/>
          </a:xfrm>
          <a:prstGeom prst="rect">
            <a:avLst/>
          </a:prstGeom>
        </p:spPr>
      </p:pic>
      <p:pic>
        <p:nvPicPr>
          <p:cNvPr id="7" name="Picture 6">
            <a:extLst>
              <a:ext uri="{FF2B5EF4-FFF2-40B4-BE49-F238E27FC236}">
                <a16:creationId xmlns:a16="http://schemas.microsoft.com/office/drawing/2014/main" id="{9ECE726A-D626-49AD-890A-17B8105C6AC7}"/>
              </a:ext>
            </a:extLst>
          </p:cNvPr>
          <p:cNvPicPr>
            <a:picLocks noChangeAspect="1"/>
          </p:cNvPicPr>
          <p:nvPr/>
        </p:nvPicPr>
        <p:blipFill rotWithShape="1">
          <a:blip r:embed="rId4">
            <a:extLst>
              <a:ext uri="{28A0092B-C50C-407E-A947-70E740481C1C}">
                <a14:useLocalDpi xmlns:a14="http://schemas.microsoft.com/office/drawing/2010/main" val="0"/>
              </a:ext>
            </a:extLst>
          </a:blip>
          <a:srcRect t="25490" r="16667" b="34118"/>
          <a:stretch/>
        </p:blipFill>
        <p:spPr>
          <a:xfrm>
            <a:off x="6571128" y="854125"/>
            <a:ext cx="5522693" cy="2007662"/>
          </a:xfrm>
          <a:prstGeom prst="rect">
            <a:avLst/>
          </a:prstGeom>
        </p:spPr>
      </p:pic>
      <p:sp>
        <p:nvSpPr>
          <p:cNvPr id="9" name="Arrow: Right 8">
            <a:extLst>
              <a:ext uri="{FF2B5EF4-FFF2-40B4-BE49-F238E27FC236}">
                <a16:creationId xmlns:a16="http://schemas.microsoft.com/office/drawing/2014/main" id="{A17E7D22-E4F4-4F31-BA80-E242B100AB38}"/>
              </a:ext>
            </a:extLst>
          </p:cNvPr>
          <p:cNvSpPr/>
          <p:nvPr/>
        </p:nvSpPr>
        <p:spPr>
          <a:xfrm>
            <a:off x="5205099" y="1483833"/>
            <a:ext cx="1047316" cy="322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A637874-8C9D-4756-A83F-3B43DBF87ED3}"/>
              </a:ext>
            </a:extLst>
          </p:cNvPr>
          <p:cNvSpPr/>
          <p:nvPr/>
        </p:nvSpPr>
        <p:spPr>
          <a:xfrm>
            <a:off x="5232519" y="4084943"/>
            <a:ext cx="1147697" cy="322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0694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8F92-BB0E-4413-9A76-4A44F04BF661}"/>
              </a:ext>
            </a:extLst>
          </p:cNvPr>
          <p:cNvSpPr>
            <a:spLocks noGrp="1"/>
          </p:cNvSpPr>
          <p:nvPr>
            <p:ph type="title"/>
          </p:nvPr>
        </p:nvSpPr>
        <p:spPr>
          <a:xfrm>
            <a:off x="838200" y="1"/>
            <a:ext cx="10515600" cy="1069847"/>
          </a:xfrm>
        </p:spPr>
        <p:txBody>
          <a:bodyPr/>
          <a:lstStyle/>
          <a:p>
            <a:pPr algn="ctr"/>
            <a:r>
              <a:rPr lang="de-DE" sz="3200" dirty="0">
                <a:solidFill>
                  <a:schemeClr val="tx2"/>
                </a:solidFill>
                <a:latin typeface="Times New Roman" panose="02020603050405020304" pitchFamily="18" charset="0"/>
                <a:cs typeface="Times New Roman" panose="02020603050405020304" pitchFamily="18" charset="0"/>
              </a:rPr>
              <a:t>Dissemination</a:t>
            </a:r>
            <a:br>
              <a:rPr lang="en-US" sz="3200" dirty="0">
                <a:solidFill>
                  <a:schemeClr val="tx2"/>
                </a:solidFill>
                <a:latin typeface="Times New Roman" panose="02020603050405020304" pitchFamily="18" charset="0"/>
                <a:cs typeface="Times New Roman" panose="02020603050405020304" pitchFamily="18" charset="0"/>
              </a:rPr>
            </a:b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2F96D0-CB7C-40CC-BAAA-E48AD8FF3D44}"/>
              </a:ext>
            </a:extLst>
          </p:cNvPr>
          <p:cNvSpPr>
            <a:spLocks noGrp="1"/>
          </p:cNvSpPr>
          <p:nvPr>
            <p:ph idx="1"/>
          </p:nvPr>
        </p:nvSpPr>
        <p:spPr>
          <a:xfrm>
            <a:off x="74229" y="586273"/>
            <a:ext cx="6841578" cy="4351338"/>
          </a:xfrm>
        </p:spPr>
        <p:txBody>
          <a:bodyPr/>
          <a:lstStyle/>
          <a:p>
            <a:pPr marL="0" indent="0">
              <a:buNone/>
            </a:pPr>
            <a:r>
              <a:rPr lang="en-US" dirty="0">
                <a:latin typeface="Times New Roman" panose="02020603050405020304" pitchFamily="18" charset="0"/>
                <a:cs typeface="Times New Roman" panose="02020603050405020304" pitchFamily="18" charset="0"/>
              </a:rPr>
              <a:t>P</a:t>
            </a:r>
            <a:r>
              <a:rPr lang="en-US" sz="2200" dirty="0">
                <a:latin typeface="Times New Roman" panose="02020603050405020304" pitchFamily="18" charset="0"/>
                <a:cs typeface="Times New Roman" panose="02020603050405020304" pitchFamily="18" charset="0"/>
              </a:rPr>
              <a:t>resented my research :</a:t>
            </a:r>
          </a:p>
          <a:p>
            <a:pPr marL="0" indent="0">
              <a:buNone/>
            </a:pPr>
            <a:r>
              <a:rPr lang="en-US"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6</a:t>
            </a:r>
            <a:r>
              <a:rPr lang="en-US" sz="2200" baseline="30000" dirty="0">
                <a:latin typeface="Times New Roman" panose="02020603050405020304" pitchFamily="18" charset="0"/>
                <a:cs typeface="Times New Roman" panose="02020603050405020304" pitchFamily="18" charset="0"/>
              </a:rPr>
              <a:t>th</a:t>
            </a:r>
            <a:r>
              <a:rPr lang="en-US" sz="2200" dirty="0">
                <a:latin typeface="Times New Roman" panose="02020603050405020304" pitchFamily="18" charset="0"/>
                <a:cs typeface="Times New Roman" panose="02020603050405020304" pitchFamily="18" charset="0"/>
              </a:rPr>
              <a:t> Agrivoltaics World Conference </a:t>
            </a:r>
          </a:p>
          <a:p>
            <a:pPr marL="0" indent="0">
              <a:buNone/>
            </a:pPr>
            <a:r>
              <a:rPr lang="en-US"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European Plant Phenomics Symposium (EPPS)</a:t>
            </a:r>
          </a:p>
          <a:p>
            <a:pPr marL="0" lvl="0" indent="0">
              <a:buNone/>
            </a:pPr>
            <a:r>
              <a:rPr lang="en-US" sz="2200" dirty="0">
                <a:latin typeface="Times New Roman" panose="02020603050405020304" pitchFamily="18" charset="0"/>
                <a:cs typeface="Times New Roman" panose="02020603050405020304" pitchFamily="18" charset="0"/>
              </a:rPr>
              <a:t>Planned presentations:</a:t>
            </a:r>
          </a:p>
          <a:p>
            <a:pPr lvl="1"/>
            <a:r>
              <a:rPr lang="en-US" sz="2200" dirty="0">
                <a:latin typeface="Times New Roman" panose="02020603050405020304" pitchFamily="18" charset="0"/>
                <a:cs typeface="Times New Roman" panose="02020603050405020304" pitchFamily="18" charset="0"/>
              </a:rPr>
              <a:t>32</a:t>
            </a:r>
            <a:r>
              <a:rPr lang="en-US" sz="2200" baseline="30000" dirty="0">
                <a:latin typeface="Times New Roman" panose="02020603050405020304" pitchFamily="18" charset="0"/>
                <a:cs typeface="Times New Roman" panose="02020603050405020304" pitchFamily="18" charset="0"/>
              </a:rPr>
              <a:t>nd</a:t>
            </a:r>
            <a:r>
              <a:rPr lang="en-US" sz="2200" dirty="0">
                <a:latin typeface="Times New Roman" panose="02020603050405020304" pitchFamily="18" charset="0"/>
                <a:cs typeface="Times New Roman" panose="02020603050405020304" pitchFamily="18" charset="0"/>
              </a:rPr>
              <a:t> International Horticultural Congress (IHC 2026, Japan).</a:t>
            </a:r>
          </a:p>
          <a:p>
            <a:pPr lvl="1"/>
            <a:r>
              <a:rPr lang="en-US" sz="2200" dirty="0">
                <a:latin typeface="Times New Roman" panose="02020603050405020304" pitchFamily="18" charset="0"/>
                <a:cs typeface="Times New Roman" panose="02020603050405020304" pitchFamily="18" charset="0"/>
              </a:rPr>
              <a:t>7</a:t>
            </a:r>
            <a:r>
              <a:rPr lang="en-US" sz="2200" baseline="30000" dirty="0">
                <a:latin typeface="Times New Roman" panose="02020603050405020304" pitchFamily="18" charset="0"/>
                <a:cs typeface="Times New Roman" panose="02020603050405020304" pitchFamily="18" charset="0"/>
              </a:rPr>
              <a:t>th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Agrivoltaics</a:t>
            </a:r>
            <a:r>
              <a:rPr lang="en-US" sz="2200" dirty="0">
                <a:latin typeface="Times New Roman" panose="02020603050405020304" pitchFamily="18" charset="0"/>
                <a:cs typeface="Times New Roman" panose="02020603050405020304" pitchFamily="18" charset="0"/>
              </a:rPr>
              <a:t> World Conference (India).</a:t>
            </a:r>
          </a:p>
          <a:p>
            <a:pPr lvl="0"/>
            <a:r>
              <a:rPr lang="en-US" sz="2200" dirty="0">
                <a:latin typeface="Times New Roman" panose="02020603050405020304" pitchFamily="18" charset="0"/>
                <a:cs typeface="Times New Roman" panose="02020603050405020304" pitchFamily="18" charset="0"/>
              </a:rPr>
              <a:t>Publications in peer-reviewed journals.</a:t>
            </a:r>
          </a:p>
          <a:p>
            <a:r>
              <a:rPr lang="de-DE" sz="2200" dirty="0">
                <a:latin typeface="Times New Roman" panose="02020603050405020304" pitchFamily="18" charset="0"/>
                <a:cs typeface="Times New Roman" panose="02020603050405020304" pitchFamily="18" charset="0"/>
              </a:rPr>
              <a:t>Outreach to growers and stakeholders.</a:t>
            </a:r>
            <a:endParaRPr lang="en-US" sz="22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0DBEBE8-C60D-425F-8179-4E1B2F8D8EFC}"/>
              </a:ext>
            </a:extLst>
          </p:cNvPr>
          <p:cNvSpPr>
            <a:spLocks noGrp="1"/>
          </p:cNvSpPr>
          <p:nvPr>
            <p:ph type="sldNum" sz="quarter" idx="12"/>
          </p:nvPr>
        </p:nvSpPr>
        <p:spPr/>
        <p:txBody>
          <a:bodyPr/>
          <a:lstStyle/>
          <a:p>
            <a:fld id="{6CD0EE84-A7F2-4C21-8144-13363FCB524D}" type="slidenum">
              <a:rPr lang="en-US" smtClean="0"/>
              <a:t>14</a:t>
            </a:fld>
            <a:endParaRPr lang="en-US"/>
          </a:p>
        </p:txBody>
      </p:sp>
      <p:pic>
        <p:nvPicPr>
          <p:cNvPr id="5" name="Picture 4" descr="A close-up of a card&#10;&#10;AI-generated content may be incorrect.">
            <a:extLst>
              <a:ext uri="{FF2B5EF4-FFF2-40B4-BE49-F238E27FC236}">
                <a16:creationId xmlns:a16="http://schemas.microsoft.com/office/drawing/2014/main" id="{7B170B73-5B71-DFD9-0F17-C4520373BB13}"/>
              </a:ext>
            </a:extLst>
          </p:cNvPr>
          <p:cNvPicPr>
            <a:picLocks noChangeAspect="1"/>
          </p:cNvPicPr>
          <p:nvPr/>
        </p:nvPicPr>
        <p:blipFill>
          <a:blip r:embed="rId3">
            <a:extLst>
              <a:ext uri="{28A0092B-C50C-407E-A947-70E740481C1C}">
                <a14:useLocalDpi xmlns:a14="http://schemas.microsoft.com/office/drawing/2010/main" val="0"/>
              </a:ext>
            </a:extLst>
          </a:blip>
          <a:srcRect l="1256" t="2210" r="1297" b="1949"/>
          <a:stretch>
            <a:fillRect/>
          </a:stretch>
        </p:blipFill>
        <p:spPr>
          <a:xfrm>
            <a:off x="267357" y="4687736"/>
            <a:ext cx="2510288" cy="2057401"/>
          </a:xfrm>
          <a:prstGeom prst="rect">
            <a:avLst/>
          </a:prstGeom>
        </p:spPr>
      </p:pic>
      <p:pic>
        <p:nvPicPr>
          <p:cNvPr id="8" name="Picture 7" descr="A logo for a conference&#10;&#10;AI-generated content may be incorrect.">
            <a:extLst>
              <a:ext uri="{FF2B5EF4-FFF2-40B4-BE49-F238E27FC236}">
                <a16:creationId xmlns:a16="http://schemas.microsoft.com/office/drawing/2014/main" id="{B2BF8714-99FE-7820-2B35-F5D8586A3884}"/>
              </a:ext>
            </a:extLst>
          </p:cNvPr>
          <p:cNvPicPr>
            <a:picLocks noChangeAspect="1"/>
          </p:cNvPicPr>
          <p:nvPr/>
        </p:nvPicPr>
        <p:blipFill>
          <a:blip r:embed="rId4">
            <a:extLst>
              <a:ext uri="{28A0092B-C50C-407E-A947-70E740481C1C}">
                <a14:useLocalDpi xmlns:a14="http://schemas.microsoft.com/office/drawing/2010/main" val="0"/>
              </a:ext>
            </a:extLst>
          </a:blip>
          <a:srcRect l="7299" t="29923" r="9533" b="28391"/>
          <a:stretch>
            <a:fillRect/>
          </a:stretch>
        </p:blipFill>
        <p:spPr>
          <a:xfrm>
            <a:off x="2869324" y="5315729"/>
            <a:ext cx="4277711" cy="1429408"/>
          </a:xfrm>
          <a:prstGeom prst="rect">
            <a:avLst/>
          </a:prstGeom>
        </p:spPr>
      </p:pic>
      <p:pic>
        <p:nvPicPr>
          <p:cNvPr id="10" name="Picture 9" descr="A group of people standing in a field&#10;&#10;AI-generated content may be incorrect.">
            <a:extLst>
              <a:ext uri="{FF2B5EF4-FFF2-40B4-BE49-F238E27FC236}">
                <a16:creationId xmlns:a16="http://schemas.microsoft.com/office/drawing/2014/main" id="{0B4C2286-F581-EEB6-5030-62B4BC033878}"/>
              </a:ext>
            </a:extLst>
          </p:cNvPr>
          <p:cNvPicPr>
            <a:picLocks noChangeAspect="1"/>
          </p:cNvPicPr>
          <p:nvPr/>
        </p:nvPicPr>
        <p:blipFill>
          <a:blip r:embed="rId5">
            <a:extLst>
              <a:ext uri="{28A0092B-C50C-407E-A947-70E740481C1C}">
                <a14:useLocalDpi xmlns:a14="http://schemas.microsoft.com/office/drawing/2010/main" val="0"/>
              </a:ext>
            </a:extLst>
          </a:blip>
          <a:srcRect t="33103" r="26397" b="9673"/>
          <a:stretch>
            <a:fillRect/>
          </a:stretch>
        </p:blipFill>
        <p:spPr>
          <a:xfrm>
            <a:off x="7464152" y="476672"/>
            <a:ext cx="4565589" cy="2662172"/>
          </a:xfrm>
          <a:prstGeom prst="rect">
            <a:avLst/>
          </a:prstGeom>
        </p:spPr>
      </p:pic>
      <p:pic>
        <p:nvPicPr>
          <p:cNvPr id="12" name="Picture 11" descr="A group of people standing together&#10;&#10;AI-generated content may be incorrect.">
            <a:extLst>
              <a:ext uri="{FF2B5EF4-FFF2-40B4-BE49-F238E27FC236}">
                <a16:creationId xmlns:a16="http://schemas.microsoft.com/office/drawing/2014/main" id="{FCE8CDA5-4A0C-CBE7-29D4-7B6D1452EB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4152" y="3212976"/>
            <a:ext cx="3951731" cy="2632841"/>
          </a:xfrm>
          <a:prstGeom prst="rect">
            <a:avLst/>
          </a:prstGeom>
        </p:spPr>
      </p:pic>
    </p:spTree>
    <p:extLst>
      <p:ext uri="{BB962C8B-B14F-4D97-AF65-F5344CB8AC3E}">
        <p14:creationId xmlns:p14="http://schemas.microsoft.com/office/powerpoint/2010/main" val="25894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B50A-674D-4096-B11A-2E07C047201A}"/>
              </a:ext>
            </a:extLst>
          </p:cNvPr>
          <p:cNvSpPr>
            <a:spLocks noGrp="1"/>
          </p:cNvSpPr>
          <p:nvPr>
            <p:ph type="title"/>
          </p:nvPr>
        </p:nvSpPr>
        <p:spPr>
          <a:xfrm>
            <a:off x="838200" y="1"/>
            <a:ext cx="10515600" cy="1152143"/>
          </a:xfrm>
        </p:spPr>
        <p:txBody>
          <a:bodyPr>
            <a:normAutofit/>
          </a:bodyPr>
          <a:lstStyle/>
          <a:p>
            <a:pPr algn="ctr"/>
            <a:r>
              <a:rPr lang="de-DE" sz="3200" dirty="0">
                <a:solidFill>
                  <a:schemeClr val="tx2"/>
                </a:solidFill>
                <a:latin typeface="Times New Roman" panose="02020603050405020304" pitchFamily="18" charset="0"/>
                <a:cs typeface="Times New Roman" panose="02020603050405020304" pitchFamily="18" charset="0"/>
              </a:rPr>
              <a:t>Acknowledgements</a:t>
            </a:r>
            <a:br>
              <a:rPr lang="en-US" b="1" dirty="0">
                <a:solidFill>
                  <a:schemeClr val="tx2"/>
                </a:solidFill>
              </a:rPr>
            </a:br>
            <a:endParaRPr lang="en-US" dirty="0">
              <a:solidFill>
                <a:schemeClr val="tx2"/>
              </a:solidFill>
            </a:endParaRPr>
          </a:p>
        </p:txBody>
      </p:sp>
      <p:sp>
        <p:nvSpPr>
          <p:cNvPr id="3" name="Content Placeholder 2">
            <a:extLst>
              <a:ext uri="{FF2B5EF4-FFF2-40B4-BE49-F238E27FC236}">
                <a16:creationId xmlns:a16="http://schemas.microsoft.com/office/drawing/2014/main" id="{F0400A0B-F5E5-4814-B8AF-773318FAA849}"/>
              </a:ext>
            </a:extLst>
          </p:cNvPr>
          <p:cNvSpPr>
            <a:spLocks noGrp="1"/>
          </p:cNvSpPr>
          <p:nvPr>
            <p:ph idx="1"/>
          </p:nvPr>
        </p:nvSpPr>
        <p:spPr>
          <a:xfrm>
            <a:off x="6854482" y="1060269"/>
            <a:ext cx="5013582" cy="2368731"/>
          </a:xfrm>
        </p:spPr>
        <p:txBody>
          <a:bodyPr>
            <a:normAutofit fontScale="92500" lnSpcReduction="10000"/>
          </a:bodyPr>
          <a:lstStyle/>
          <a:p>
            <a:pPr lvl="0"/>
            <a:r>
              <a:rPr lang="en-US" sz="2200" dirty="0">
                <a:latin typeface="Times New Roman" panose="02020603050405020304" pitchFamily="18" charset="0"/>
                <a:cs typeface="Times New Roman" panose="02020603050405020304" pitchFamily="18" charset="0"/>
              </a:rPr>
              <a:t>German Academic Exchange Service (DAAD Georgia).</a:t>
            </a:r>
          </a:p>
          <a:p>
            <a:pPr lvl="0"/>
            <a:r>
              <a:rPr lang="en-US" sz="2200" dirty="0">
                <a:latin typeface="Times New Roman" panose="02020603050405020304" pitchFamily="18" charset="0"/>
                <a:cs typeface="Times New Roman" panose="02020603050405020304" pitchFamily="18" charset="0"/>
              </a:rPr>
              <a:t>Juelich Research Centre, Institute of Bio- and Geosciences, Plant Sciences (IBG-2).</a:t>
            </a:r>
          </a:p>
          <a:p>
            <a:pPr lvl="0"/>
            <a:r>
              <a:rPr lang="en-US" sz="2200" dirty="0">
                <a:latin typeface="Times New Roman" panose="02020603050405020304" pitchFamily="18" charset="0"/>
                <a:cs typeface="Times New Roman" panose="02020603050405020304" pitchFamily="18" charset="0"/>
              </a:rPr>
              <a:t>Agricultural University of Georgia.</a:t>
            </a:r>
          </a:p>
          <a:p>
            <a:pPr lvl="0"/>
            <a:r>
              <a:rPr lang="en-US" sz="2200" dirty="0">
                <a:latin typeface="Times New Roman" panose="02020603050405020304" pitchFamily="18" charset="0"/>
                <a:cs typeface="Times New Roman" panose="02020603050405020304" pitchFamily="18" charset="0"/>
              </a:rPr>
              <a:t>Colleagues and collaborators.</a:t>
            </a:r>
          </a:p>
          <a:p>
            <a:pPr marL="0" lvl="0" indent="0">
              <a:buNone/>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34FD37E-2C22-4EAB-9D9D-4646D05BB354}"/>
              </a:ext>
            </a:extLst>
          </p:cNvPr>
          <p:cNvSpPr>
            <a:spLocks noGrp="1"/>
          </p:cNvSpPr>
          <p:nvPr>
            <p:ph type="sldNum" sz="quarter" idx="12"/>
          </p:nvPr>
        </p:nvSpPr>
        <p:spPr/>
        <p:txBody>
          <a:bodyPr/>
          <a:lstStyle/>
          <a:p>
            <a:fld id="{6CD0EE84-A7F2-4C21-8144-13363FCB524D}" type="slidenum">
              <a:rPr lang="en-US" smtClean="0"/>
              <a:t>15</a:t>
            </a:fld>
            <a:endParaRPr lang="en-US"/>
          </a:p>
        </p:txBody>
      </p:sp>
      <p:pic>
        <p:nvPicPr>
          <p:cNvPr id="9" name="Picture 8" descr="A person in a suit and tie&#10;&#10;AI-generated content may be incorrect.">
            <a:extLst>
              <a:ext uri="{FF2B5EF4-FFF2-40B4-BE49-F238E27FC236}">
                <a16:creationId xmlns:a16="http://schemas.microsoft.com/office/drawing/2014/main" id="{8EBF4CED-6F59-E515-018B-BE0F3B8F3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6" y="720187"/>
            <a:ext cx="1371913" cy="1371913"/>
          </a:xfrm>
          <a:prstGeom prst="rect">
            <a:avLst/>
          </a:prstGeom>
        </p:spPr>
      </p:pic>
      <p:pic>
        <p:nvPicPr>
          <p:cNvPr id="11" name="Picture 10" descr="A person in a green jacket&#10;&#10;AI-generated content may be incorrect.">
            <a:extLst>
              <a:ext uri="{FF2B5EF4-FFF2-40B4-BE49-F238E27FC236}">
                <a16:creationId xmlns:a16="http://schemas.microsoft.com/office/drawing/2014/main" id="{6E6C2185-7227-F557-0179-DF9C21B6E001}"/>
              </a:ext>
            </a:extLst>
          </p:cNvPr>
          <p:cNvPicPr>
            <a:picLocks noChangeAspect="1"/>
          </p:cNvPicPr>
          <p:nvPr/>
        </p:nvPicPr>
        <p:blipFill>
          <a:blip r:embed="rId4">
            <a:extLst>
              <a:ext uri="{28A0092B-C50C-407E-A947-70E740481C1C}">
                <a14:useLocalDpi xmlns:a14="http://schemas.microsoft.com/office/drawing/2010/main" val="0"/>
              </a:ext>
            </a:extLst>
          </a:blip>
          <a:srcRect t="8905" b="29738"/>
          <a:stretch>
            <a:fillRect/>
          </a:stretch>
        </p:blipFill>
        <p:spPr>
          <a:xfrm flipH="1">
            <a:off x="1688497" y="720186"/>
            <a:ext cx="1599042" cy="1371913"/>
          </a:xfrm>
          <a:prstGeom prst="rect">
            <a:avLst/>
          </a:prstGeom>
        </p:spPr>
      </p:pic>
      <p:pic>
        <p:nvPicPr>
          <p:cNvPr id="13" name="Picture 12" descr="A person looking at a poster board&#10;&#10;AI-generated content may be incorrect.">
            <a:extLst>
              <a:ext uri="{FF2B5EF4-FFF2-40B4-BE49-F238E27FC236}">
                <a16:creationId xmlns:a16="http://schemas.microsoft.com/office/drawing/2014/main" id="{3F415D88-6BAC-1087-131D-0D9267961FC6}"/>
              </a:ext>
            </a:extLst>
          </p:cNvPr>
          <p:cNvPicPr>
            <a:picLocks noChangeAspect="1"/>
          </p:cNvPicPr>
          <p:nvPr/>
        </p:nvPicPr>
        <p:blipFill>
          <a:blip r:embed="rId5">
            <a:extLst>
              <a:ext uri="{28A0092B-C50C-407E-A947-70E740481C1C}">
                <a14:useLocalDpi xmlns:a14="http://schemas.microsoft.com/office/drawing/2010/main" val="0"/>
              </a:ext>
            </a:extLst>
          </a:blip>
          <a:srcRect t="20558" r="11712" b="30782"/>
          <a:stretch>
            <a:fillRect/>
          </a:stretch>
        </p:blipFill>
        <p:spPr>
          <a:xfrm>
            <a:off x="3400659" y="720187"/>
            <a:ext cx="1866900" cy="1371913"/>
          </a:xfrm>
          <a:prstGeom prst="rect">
            <a:avLst/>
          </a:prstGeom>
        </p:spPr>
      </p:pic>
      <p:pic>
        <p:nvPicPr>
          <p:cNvPr id="15" name="Picture 14" descr="A person smiling for a selfie&#10;&#10;AI-generated content may be incorrect.">
            <a:extLst>
              <a:ext uri="{FF2B5EF4-FFF2-40B4-BE49-F238E27FC236}">
                <a16:creationId xmlns:a16="http://schemas.microsoft.com/office/drawing/2014/main" id="{50572C33-7815-1D84-F123-8F5E7636EF49}"/>
              </a:ext>
            </a:extLst>
          </p:cNvPr>
          <p:cNvPicPr>
            <a:picLocks noChangeAspect="1"/>
          </p:cNvPicPr>
          <p:nvPr/>
        </p:nvPicPr>
        <p:blipFill>
          <a:blip r:embed="rId6">
            <a:extLst>
              <a:ext uri="{28A0092B-C50C-407E-A947-70E740481C1C}">
                <a14:useLocalDpi xmlns:a14="http://schemas.microsoft.com/office/drawing/2010/main" val="0"/>
              </a:ext>
            </a:extLst>
          </a:blip>
          <a:srcRect t="16951" r="16950"/>
          <a:stretch>
            <a:fillRect/>
          </a:stretch>
        </p:blipFill>
        <p:spPr>
          <a:xfrm>
            <a:off x="3801412" y="4199790"/>
            <a:ext cx="1651927" cy="1885950"/>
          </a:xfrm>
          <a:prstGeom prst="rect">
            <a:avLst/>
          </a:prstGeom>
        </p:spPr>
      </p:pic>
      <p:pic>
        <p:nvPicPr>
          <p:cNvPr id="17" name="Picture 16" descr="A person smiling at camera&#10;&#10;AI-generated content may be incorrect.">
            <a:extLst>
              <a:ext uri="{FF2B5EF4-FFF2-40B4-BE49-F238E27FC236}">
                <a16:creationId xmlns:a16="http://schemas.microsoft.com/office/drawing/2014/main" id="{45FDFD1D-212A-8D3F-6A70-E538721F4C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803" y="2147736"/>
            <a:ext cx="1624856" cy="1624856"/>
          </a:xfrm>
          <a:prstGeom prst="rect">
            <a:avLst/>
          </a:prstGeom>
        </p:spPr>
      </p:pic>
      <p:pic>
        <p:nvPicPr>
          <p:cNvPr id="19" name="Picture 18" descr="A person with a beard and nose ring&#10;&#10;AI-generated content may be incorrect.">
            <a:extLst>
              <a:ext uri="{FF2B5EF4-FFF2-40B4-BE49-F238E27FC236}">
                <a16:creationId xmlns:a16="http://schemas.microsoft.com/office/drawing/2014/main" id="{7C1805B9-EE6D-EA36-84C9-9F2AFFF30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2549" y="2196647"/>
            <a:ext cx="1461640" cy="1624856"/>
          </a:xfrm>
          <a:prstGeom prst="rect">
            <a:avLst/>
          </a:prstGeom>
        </p:spPr>
      </p:pic>
      <p:pic>
        <p:nvPicPr>
          <p:cNvPr id="21" name="Picture 20" descr="A person with sunglasses on her head&#10;&#10;AI-generated content may be incorrect.">
            <a:extLst>
              <a:ext uri="{FF2B5EF4-FFF2-40B4-BE49-F238E27FC236}">
                <a16:creationId xmlns:a16="http://schemas.microsoft.com/office/drawing/2014/main" id="{E085DD40-FF12-25AE-0CAF-1E22549E99EF}"/>
              </a:ext>
            </a:extLst>
          </p:cNvPr>
          <p:cNvPicPr>
            <a:picLocks noChangeAspect="1"/>
          </p:cNvPicPr>
          <p:nvPr/>
        </p:nvPicPr>
        <p:blipFill>
          <a:blip r:embed="rId9">
            <a:extLst>
              <a:ext uri="{28A0092B-C50C-407E-A947-70E740481C1C}">
                <a14:useLocalDpi xmlns:a14="http://schemas.microsoft.com/office/drawing/2010/main" val="0"/>
              </a:ext>
            </a:extLst>
          </a:blip>
          <a:srcRect t="-2951" b="-2930"/>
          <a:stretch>
            <a:fillRect/>
          </a:stretch>
        </p:blipFill>
        <p:spPr>
          <a:xfrm>
            <a:off x="403890" y="4131274"/>
            <a:ext cx="1371913" cy="1885950"/>
          </a:xfrm>
          <a:prstGeom prst="rect">
            <a:avLst/>
          </a:prstGeom>
        </p:spPr>
      </p:pic>
      <p:pic>
        <p:nvPicPr>
          <p:cNvPr id="25" name="Picture 24" descr="A close-up of a person smiling&#10;&#10;AI-generated content may be incorrect.">
            <a:extLst>
              <a:ext uri="{FF2B5EF4-FFF2-40B4-BE49-F238E27FC236}">
                <a16:creationId xmlns:a16="http://schemas.microsoft.com/office/drawing/2014/main" id="{F99C8F04-DD59-E871-C53B-7C1D4B17070E}"/>
              </a:ext>
            </a:extLst>
          </p:cNvPr>
          <p:cNvPicPr>
            <a:picLocks noChangeAspect="1"/>
          </p:cNvPicPr>
          <p:nvPr/>
        </p:nvPicPr>
        <p:blipFill>
          <a:blip r:embed="rId10">
            <a:extLst>
              <a:ext uri="{28A0092B-C50C-407E-A947-70E740481C1C}">
                <a14:useLocalDpi xmlns:a14="http://schemas.microsoft.com/office/drawing/2010/main" val="0"/>
              </a:ext>
            </a:extLst>
          </a:blip>
          <a:srcRect t="4975" b="10634"/>
          <a:stretch>
            <a:fillRect/>
          </a:stretch>
        </p:blipFill>
        <p:spPr>
          <a:xfrm>
            <a:off x="2023403" y="4192930"/>
            <a:ext cx="1566267" cy="1768614"/>
          </a:xfrm>
          <a:prstGeom prst="rect">
            <a:avLst/>
          </a:prstGeom>
        </p:spPr>
      </p:pic>
      <p:pic>
        <p:nvPicPr>
          <p:cNvPr id="31" name="Picture 30" descr="A person smiling at the camera&#10;&#10;AI-generated content may be incorrect.">
            <a:extLst>
              <a:ext uri="{FF2B5EF4-FFF2-40B4-BE49-F238E27FC236}">
                <a16:creationId xmlns:a16="http://schemas.microsoft.com/office/drawing/2014/main" id="{562C242F-519B-69C5-C2EC-952B01291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79" y="720187"/>
            <a:ext cx="1371913" cy="1371913"/>
          </a:xfrm>
          <a:prstGeom prst="rect">
            <a:avLst/>
          </a:prstGeom>
        </p:spPr>
      </p:pic>
      <p:pic>
        <p:nvPicPr>
          <p:cNvPr id="6" name="Picture 5">
            <a:extLst>
              <a:ext uri="{FF2B5EF4-FFF2-40B4-BE49-F238E27FC236}">
                <a16:creationId xmlns:a16="http://schemas.microsoft.com/office/drawing/2014/main" id="{9C6B8215-A670-4C07-87D7-FD28DDBDC81F}"/>
              </a:ext>
            </a:extLst>
          </p:cNvPr>
          <p:cNvPicPr>
            <a:picLocks noChangeAspect="1"/>
          </p:cNvPicPr>
          <p:nvPr/>
        </p:nvPicPr>
        <p:blipFill rotWithShape="1">
          <a:blip r:embed="rId12">
            <a:extLst>
              <a:ext uri="{28A0092B-C50C-407E-A947-70E740481C1C}">
                <a14:useLocalDpi xmlns:a14="http://schemas.microsoft.com/office/drawing/2010/main" val="0"/>
              </a:ext>
            </a:extLst>
          </a:blip>
          <a:srcRect l="39024" t="25820" b="24480"/>
          <a:stretch/>
        </p:blipFill>
        <p:spPr>
          <a:xfrm>
            <a:off x="118906" y="2134991"/>
            <a:ext cx="1551852" cy="1686512"/>
          </a:xfrm>
          <a:prstGeom prst="rect">
            <a:avLst/>
          </a:prstGeom>
        </p:spPr>
      </p:pic>
      <p:pic>
        <p:nvPicPr>
          <p:cNvPr id="8" name="Picture 7" descr="A person with a beard and mustache&#10;&#10;AI-generated content may be incorrect.">
            <a:extLst>
              <a:ext uri="{FF2B5EF4-FFF2-40B4-BE49-F238E27FC236}">
                <a16:creationId xmlns:a16="http://schemas.microsoft.com/office/drawing/2014/main" id="{FFF0E52B-C010-4C64-79CF-F226077EB7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66079" y="2147736"/>
            <a:ext cx="1686513" cy="1686513"/>
          </a:xfrm>
          <a:prstGeom prst="rect">
            <a:avLst/>
          </a:prstGeom>
        </p:spPr>
      </p:pic>
      <p:sp>
        <p:nvSpPr>
          <p:cNvPr id="12" name="TextBox 11">
            <a:extLst>
              <a:ext uri="{FF2B5EF4-FFF2-40B4-BE49-F238E27FC236}">
                <a16:creationId xmlns:a16="http://schemas.microsoft.com/office/drawing/2014/main" id="{F93E8422-8095-50C3-4832-36742B4E9C7A}"/>
              </a:ext>
            </a:extLst>
          </p:cNvPr>
          <p:cNvSpPr txBox="1"/>
          <p:nvPr/>
        </p:nvSpPr>
        <p:spPr>
          <a:xfrm>
            <a:off x="8198068" y="4550083"/>
            <a:ext cx="3279228" cy="430887"/>
          </a:xfrm>
          <a:prstGeom prst="rect">
            <a:avLst/>
          </a:prstGeom>
          <a:noFill/>
        </p:spPr>
        <p:txBody>
          <a:bodyPr wrap="square" rtlCol="0">
            <a:spAutoFit/>
          </a:bodyPr>
          <a:lstStyle/>
          <a:p>
            <a:r>
              <a:rPr lang="de-DE" sz="2200" dirty="0">
                <a:latin typeface="Times New Roman" panose="02020603050405020304" pitchFamily="18" charset="0"/>
                <a:cs typeface="Times New Roman" panose="02020603050405020304" pitchFamily="18" charset="0"/>
              </a:rPr>
              <a:t>Questions?</a:t>
            </a:r>
            <a:r>
              <a:rPr lang="de-DE" dirty="0"/>
              <a:t> </a:t>
            </a:r>
          </a:p>
        </p:txBody>
      </p:sp>
    </p:spTree>
    <p:extLst>
      <p:ext uri="{BB962C8B-B14F-4D97-AF65-F5344CB8AC3E}">
        <p14:creationId xmlns:p14="http://schemas.microsoft.com/office/powerpoint/2010/main" val="44161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7EB30-A12F-1108-7897-39DAD634F6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D846EE-8267-2771-077E-22404AAFCB52}"/>
              </a:ext>
            </a:extLst>
          </p:cNvPr>
          <p:cNvSpPr>
            <a:spLocks noGrp="1"/>
          </p:cNvSpPr>
          <p:nvPr>
            <p:ph type="ctrTitle"/>
          </p:nvPr>
        </p:nvSpPr>
        <p:spPr>
          <a:xfrm>
            <a:off x="479376" y="3615697"/>
            <a:ext cx="12420947" cy="623404"/>
          </a:xfrm>
        </p:spPr>
        <p:txBody>
          <a:bodyPr>
            <a:noAutofit/>
          </a:bodyPr>
          <a:lstStyle/>
          <a:p>
            <a:r>
              <a:rPr lang="en-US" sz="2400" dirty="0">
                <a:latin typeface="Times New Roman" panose="02020603050405020304" pitchFamily="18" charset="0"/>
                <a:cs typeface="Times New Roman" panose="02020603050405020304" pitchFamily="18" charset="0"/>
              </a:rPr>
              <a:t>Agrivoltaics as a Dual Land-Use Strategy for the Sustainable Production of Long-Cane Raspberry cv. ‘</a:t>
            </a:r>
            <a:r>
              <a:rPr lang="en-US" sz="2400" dirty="0" err="1">
                <a:latin typeface="Times New Roman" panose="02020603050405020304" pitchFamily="18" charset="0"/>
                <a:cs typeface="Times New Roman" panose="02020603050405020304" pitchFamily="18" charset="0"/>
              </a:rPr>
              <a:t>Lagorai</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Rubus </a:t>
            </a:r>
            <a:r>
              <a:rPr lang="en-US" sz="2400" i="1" dirty="0" err="1">
                <a:latin typeface="Times New Roman" panose="02020603050405020304" pitchFamily="18" charset="0"/>
                <a:cs typeface="Times New Roman" panose="02020603050405020304" pitchFamily="18" charset="0"/>
              </a:rPr>
              <a:t>idaeus</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t>
            </a:r>
            <a:endParaRPr lang="en-US" sz="2400" noProof="0" dirty="0"/>
          </a:p>
        </p:txBody>
      </p:sp>
      <p:sp>
        <p:nvSpPr>
          <p:cNvPr id="3" name="Untertitel 2">
            <a:extLst>
              <a:ext uri="{FF2B5EF4-FFF2-40B4-BE49-F238E27FC236}">
                <a16:creationId xmlns:a16="http://schemas.microsoft.com/office/drawing/2014/main" id="{8F853E33-E9DF-5124-877C-67AA377A1B1D}"/>
              </a:ext>
            </a:extLst>
          </p:cNvPr>
          <p:cNvSpPr>
            <a:spLocks noGrp="1"/>
          </p:cNvSpPr>
          <p:nvPr>
            <p:ph type="subTitle" idx="1"/>
          </p:nvPr>
        </p:nvSpPr>
        <p:spPr>
          <a:xfrm>
            <a:off x="578320" y="4978423"/>
            <a:ext cx="11937776" cy="767875"/>
          </a:xfrm>
        </p:spPr>
        <p:txBody>
          <a:bodyPr>
            <a:normAutofit/>
          </a:bodyPr>
          <a:lstStyle/>
          <a:p>
            <a:r>
              <a:rPr lang="en-US" sz="1800" cap="none" dirty="0">
                <a:latin typeface="Times New Roman" panose="02020603050405020304" pitchFamily="18" charset="0"/>
                <a:cs typeface="Times New Roman" panose="02020603050405020304" pitchFamily="18" charset="0"/>
              </a:rPr>
              <a:t>Emeliane Kiladze, Christoph Jedmowski, Otavio dos Anjos Leal, Matthias Meier, David R. Bryla, Onno Muller</a:t>
            </a:r>
          </a:p>
        </p:txBody>
      </p:sp>
      <p:pic>
        <p:nvPicPr>
          <p:cNvPr id="5" name="Picture 4">
            <a:extLst>
              <a:ext uri="{FF2B5EF4-FFF2-40B4-BE49-F238E27FC236}">
                <a16:creationId xmlns:a16="http://schemas.microsoft.com/office/drawing/2014/main" id="{A26AECE4-D7FB-4EDB-E6BA-E68FDA4F4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88" y="5880799"/>
            <a:ext cx="2322485" cy="623404"/>
          </a:xfrm>
          <a:prstGeom prst="rect">
            <a:avLst/>
          </a:prstGeom>
        </p:spPr>
      </p:pic>
      <p:pic>
        <p:nvPicPr>
          <p:cNvPr id="6" name="Google Shape;89;p1">
            <a:extLst>
              <a:ext uri="{FF2B5EF4-FFF2-40B4-BE49-F238E27FC236}">
                <a16:creationId xmlns:a16="http://schemas.microsoft.com/office/drawing/2014/main" id="{2132F8AF-8522-9C78-F79C-2D48722D946F}"/>
              </a:ext>
            </a:extLst>
          </p:cNvPr>
          <p:cNvPicPr preferRelativeResize="0"/>
          <p:nvPr/>
        </p:nvPicPr>
        <p:blipFill rotWithShape="1">
          <a:blip r:embed="rId4">
            <a:alphaModFix/>
          </a:blip>
          <a:srcRect/>
          <a:stretch/>
        </p:blipFill>
        <p:spPr>
          <a:xfrm>
            <a:off x="5931099" y="5880799"/>
            <a:ext cx="2895576" cy="623404"/>
          </a:xfrm>
          <a:prstGeom prst="rect">
            <a:avLst/>
          </a:prstGeom>
          <a:noFill/>
          <a:ln>
            <a:noFill/>
          </a:ln>
        </p:spPr>
      </p:pic>
      <p:pic>
        <p:nvPicPr>
          <p:cNvPr id="7" name="Picture 2">
            <a:extLst>
              <a:ext uri="{FF2B5EF4-FFF2-40B4-BE49-F238E27FC236}">
                <a16:creationId xmlns:a16="http://schemas.microsoft.com/office/drawing/2014/main" id="{9B2E9A24-FB2A-8DDC-D47D-B4AE6FC16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5" y="5788524"/>
            <a:ext cx="995427" cy="1054729"/>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a:extLst>
              <a:ext uri="{FF2B5EF4-FFF2-40B4-BE49-F238E27FC236}">
                <a16:creationId xmlns:a16="http://schemas.microsoft.com/office/drawing/2014/main" id="{239375F7-5876-51DB-CFCB-2F171F6CC447}"/>
              </a:ext>
            </a:extLst>
          </p:cNvPr>
          <p:cNvSpPr>
            <a:spLocks noGrp="1"/>
          </p:cNvSpPr>
          <p:nvPr>
            <p:ph type="pic" sz="quarter" idx="13"/>
          </p:nvPr>
        </p:nvSpPr>
        <p:spPr/>
        <p:txBody>
          <a:bodyPr/>
          <a:lstStyle/>
          <a:p>
            <a:endParaRPr lang="de-DE"/>
          </a:p>
        </p:txBody>
      </p:sp>
      <p:pic>
        <p:nvPicPr>
          <p:cNvPr id="10" name="Content Placeholder 6">
            <a:extLst>
              <a:ext uri="{FF2B5EF4-FFF2-40B4-BE49-F238E27FC236}">
                <a16:creationId xmlns:a16="http://schemas.microsoft.com/office/drawing/2014/main" id="{4B24143F-0216-9EB1-E21D-D587BF926EA6}"/>
              </a:ext>
            </a:extLst>
          </p:cNvPr>
          <p:cNvPicPr>
            <a:picLocks noChangeAspect="1"/>
          </p:cNvPicPr>
          <p:nvPr/>
        </p:nvPicPr>
        <p:blipFill>
          <a:blip r:embed="rId6">
            <a:extLst>
              <a:ext uri="{28A0092B-C50C-407E-A947-70E740481C1C}">
                <a14:useLocalDpi xmlns:a14="http://schemas.microsoft.com/office/drawing/2010/main" val="0"/>
              </a:ext>
            </a:extLst>
          </a:blip>
          <a:srcRect t="33814"/>
          <a:stretch>
            <a:fillRect/>
          </a:stretch>
        </p:blipFill>
        <p:spPr>
          <a:xfrm>
            <a:off x="334499" y="260648"/>
            <a:ext cx="11523001" cy="3169832"/>
          </a:xfrm>
          <a:prstGeom prst="rect">
            <a:avLst/>
          </a:prstGeom>
        </p:spPr>
      </p:pic>
    </p:spTree>
    <p:extLst>
      <p:ext uri="{BB962C8B-B14F-4D97-AF65-F5344CB8AC3E}">
        <p14:creationId xmlns:p14="http://schemas.microsoft.com/office/powerpoint/2010/main" val="240188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AD57-5B12-4F3E-9B6E-2E6C72228599}"/>
              </a:ext>
            </a:extLst>
          </p:cNvPr>
          <p:cNvSpPr>
            <a:spLocks noGrp="1"/>
          </p:cNvSpPr>
          <p:nvPr>
            <p:ph type="title"/>
          </p:nvPr>
        </p:nvSpPr>
        <p:spPr>
          <a:xfrm>
            <a:off x="0" y="1"/>
            <a:ext cx="12192000" cy="659946"/>
          </a:xfrm>
        </p:spPr>
        <p:txBody>
          <a:bodyPr>
            <a:normAutofit/>
          </a:bodyPr>
          <a:lstStyle/>
          <a:p>
            <a:pPr algn="ctr"/>
            <a:r>
              <a:rPr lang="en-US" sz="3200" dirty="0">
                <a:solidFill>
                  <a:schemeClr val="tx2"/>
                </a:solidFill>
                <a:latin typeface="Times New Roman" panose="02020603050405020304" pitchFamily="18" charset="0"/>
                <a:cs typeface="Times New Roman" panose="02020603050405020304" pitchFamily="18" charset="0"/>
              </a:rPr>
              <a:t>About me – personal background</a:t>
            </a:r>
          </a:p>
        </p:txBody>
      </p:sp>
      <p:sp>
        <p:nvSpPr>
          <p:cNvPr id="3" name="Content Placeholder 2">
            <a:extLst>
              <a:ext uri="{FF2B5EF4-FFF2-40B4-BE49-F238E27FC236}">
                <a16:creationId xmlns:a16="http://schemas.microsoft.com/office/drawing/2014/main" id="{E2C92560-8B4A-4798-B2DC-1E44BCC60EB1}"/>
              </a:ext>
            </a:extLst>
          </p:cNvPr>
          <p:cNvSpPr>
            <a:spLocks noGrp="1"/>
          </p:cNvSpPr>
          <p:nvPr>
            <p:ph idx="1"/>
          </p:nvPr>
        </p:nvSpPr>
        <p:spPr>
          <a:xfrm>
            <a:off x="191142" y="2799461"/>
            <a:ext cx="11809716" cy="3635134"/>
          </a:xfrm>
        </p:spPr>
        <p:txBody>
          <a:bodyPr>
            <a:normAutofit fontScale="92500" lnSpcReduction="10000"/>
          </a:bodyPr>
          <a:lstStyle/>
          <a:p>
            <a:pPr marL="0" indent="0" algn="just">
              <a:buNone/>
            </a:pPr>
            <a:r>
              <a:rPr lang="en-US" sz="2200" b="1" dirty="0">
                <a:latin typeface="Times New Roman" panose="02020603050405020304" pitchFamily="18" charset="0"/>
                <a:cs typeface="Times New Roman" panose="02020603050405020304" pitchFamily="18" charset="0"/>
              </a:rPr>
              <a:t>Work experience </a:t>
            </a:r>
          </a:p>
          <a:p>
            <a:pPr marL="285750" indent="-285750" algn="just"/>
            <a:r>
              <a:rPr lang="en-US" sz="2200" dirty="0">
                <a:latin typeface="Times New Roman" panose="02020603050405020304" pitchFamily="18" charset="0"/>
                <a:cs typeface="Times New Roman" panose="02020603050405020304" pitchFamily="18" charset="0"/>
              </a:rPr>
              <a:t>2025 - until now - Postdoctoral Fellow at Juelich Research Centre, Institute of Bio- and Geosciences, Plant Sciences (IBG-2);</a:t>
            </a:r>
          </a:p>
          <a:p>
            <a:pPr marL="285750" indent="-285750" algn="just"/>
            <a:r>
              <a:rPr lang="en-US" sz="2200" dirty="0">
                <a:latin typeface="Times New Roman" panose="02020603050405020304" pitchFamily="18" charset="0"/>
                <a:cs typeface="Times New Roman" panose="02020603050405020304" pitchFamily="18" charset="0"/>
              </a:rPr>
              <a:t>2023 - until now - Consultant in new technologies and scientific research for blueberry production at Blueberry Farm company LLC ‘Blue Bash”;</a:t>
            </a:r>
          </a:p>
          <a:p>
            <a:pPr marL="285750" indent="-285750" algn="just"/>
            <a:r>
              <a:rPr lang="en-US" sz="2200" dirty="0">
                <a:latin typeface="Times New Roman" panose="02020603050405020304" pitchFamily="18" charset="0"/>
                <a:cs typeface="Times New Roman" panose="02020603050405020304" pitchFamily="18" charset="0"/>
              </a:rPr>
              <a:t>2021-2023 - Co-founder and Director of Blueberry </a:t>
            </a:r>
            <a:r>
              <a:rPr lang="ka-GE" sz="2200" dirty="0">
                <a:latin typeface="Times New Roman" panose="02020603050405020304" pitchFamily="18" charset="0"/>
                <a:cs typeface="Times New Roman" panose="02020603050405020304" pitchFamily="18" charset="0"/>
              </a:rPr>
              <a:t>F</a:t>
            </a:r>
            <a:r>
              <a:rPr lang="en-US" sz="2200" dirty="0">
                <a:latin typeface="Times New Roman" panose="02020603050405020304" pitchFamily="18" charset="0"/>
                <a:cs typeface="Times New Roman" panose="02020603050405020304" pitchFamily="18" charset="0"/>
              </a:rPr>
              <a:t>a</a:t>
            </a:r>
            <a:r>
              <a:rPr lang="ka-GE" sz="2200" dirty="0">
                <a:latin typeface="Times New Roman" panose="02020603050405020304" pitchFamily="18" charset="0"/>
                <a:cs typeface="Times New Roman" panose="02020603050405020304" pitchFamily="18" charset="0"/>
              </a:rPr>
              <a:t>r</a:t>
            </a:r>
            <a:r>
              <a:rPr lang="en-US" sz="2200" dirty="0">
                <a:latin typeface="Times New Roman" panose="02020603050405020304" pitchFamily="18" charset="0"/>
                <a:cs typeface="Times New Roman" panose="02020603050405020304" pitchFamily="18" charset="0"/>
              </a:rPr>
              <a:t>m LLC ‘Blue Bash’ at my home city, </a:t>
            </a:r>
            <a:r>
              <a:rPr lang="en-US" sz="2200" dirty="0" err="1">
                <a:latin typeface="Times New Roman" panose="02020603050405020304" pitchFamily="18" charset="0"/>
                <a:cs typeface="Times New Roman" panose="02020603050405020304" pitchFamily="18" charset="0"/>
              </a:rPr>
              <a:t>Samtredia</a:t>
            </a:r>
            <a:r>
              <a:rPr lang="en-US" sz="2200" dirty="0">
                <a:latin typeface="Times New Roman" panose="02020603050405020304" pitchFamily="18" charset="0"/>
                <a:cs typeface="Times New Roman" panose="02020603050405020304" pitchFamily="18" charset="0"/>
              </a:rPr>
              <a:t> in Georgia.</a:t>
            </a:r>
          </a:p>
          <a:p>
            <a:pPr marL="285750" indent="-285750" algn="just"/>
            <a:endParaRPr lang="en-US" sz="2200" dirty="0">
              <a:latin typeface="Times New Roman" panose="02020603050405020304" pitchFamily="18" charset="0"/>
              <a:cs typeface="Times New Roman" panose="02020603050405020304" pitchFamily="18" charset="0"/>
            </a:endParaRPr>
          </a:p>
          <a:p>
            <a:pPr marL="0" indent="0" algn="just">
              <a:buNone/>
            </a:pPr>
            <a:r>
              <a:rPr lang="en-US" sz="2200" dirty="0">
                <a:latin typeface="Times New Roman" panose="02020603050405020304" pitchFamily="18" charset="0"/>
                <a:cs typeface="Times New Roman" panose="02020603050405020304" pitchFamily="18" charset="0"/>
              </a:rPr>
              <a:t>As a specialist in Agricultural Science and International Law, I have extensive experience in international projects, scientific outreach, and collaborative research.</a:t>
            </a:r>
            <a:endParaRPr lang="en-US" sz="2200" dirty="0"/>
          </a:p>
          <a:p>
            <a:pPr marL="285750" indent="-285750" algn="just"/>
            <a:endParaRPr lang="en-US"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F5E81F4-2995-4161-8212-0B0751BAE48A}"/>
              </a:ext>
            </a:extLst>
          </p:cNvPr>
          <p:cNvSpPr txBox="1"/>
          <p:nvPr/>
        </p:nvSpPr>
        <p:spPr>
          <a:xfrm>
            <a:off x="238811" y="476672"/>
            <a:ext cx="8534401" cy="224676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Education</a:t>
            </a:r>
            <a:r>
              <a:rPr lang="en-US" sz="2000" dirty="0">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2021-25 - Ph.D. degree in Agricultural Science with </a:t>
            </a:r>
            <a:r>
              <a:rPr lang="en-US" sz="2000" dirty="0" err="1">
                <a:latin typeface="Times New Roman" panose="02020603050405020304" pitchFamily="18" charset="0"/>
                <a:cs typeface="Times New Roman" panose="02020603050405020304" pitchFamily="18" charset="0"/>
              </a:rPr>
              <a:t>honours</a:t>
            </a:r>
            <a:r>
              <a:rPr lang="en-US" sz="2000" dirty="0">
                <a:latin typeface="Times New Roman" panose="02020603050405020304" pitchFamily="18" charset="0"/>
                <a:cs typeface="Times New Roman" panose="02020603050405020304" pitchFamily="18" charset="0"/>
              </a:rPr>
              <a:t> – </a:t>
            </a:r>
            <a:r>
              <a:rPr lang="en-US" sz="2000" i="1" dirty="0">
                <a:latin typeface="Times New Roman" panose="02020603050405020304" pitchFamily="18" charset="0"/>
                <a:cs typeface="Times New Roman" panose="02020603050405020304" pitchFamily="18" charset="0"/>
              </a:rPr>
              <a:t>summa cum laude </a:t>
            </a:r>
            <a:r>
              <a:rPr lang="en-US" sz="2000" dirty="0">
                <a:latin typeface="Times New Roman" panose="02020603050405020304" pitchFamily="18" charset="0"/>
                <a:cs typeface="Times New Roman" panose="02020603050405020304" pitchFamily="18" charset="0"/>
              </a:rPr>
              <a:t>(Agricultural University of Georgia);</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2020-21 - Blueberry Physiology, Production Systems &amp; Management Course (Oregon State University);</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2010-17 - Master’s and Bachelor’s degree in International Law with </a:t>
            </a:r>
            <a:r>
              <a:rPr lang="en-US" sz="2000" dirty="0" err="1">
                <a:latin typeface="Times New Roman" panose="02020603050405020304" pitchFamily="18" charset="0"/>
                <a:cs typeface="Times New Roman" panose="02020603050405020304" pitchFamily="18" charset="0"/>
              </a:rPr>
              <a:t>honours</a:t>
            </a:r>
            <a:r>
              <a:rPr lang="en-US" sz="2000" dirty="0">
                <a:latin typeface="Times New Roman" panose="02020603050405020304" pitchFamily="18" charset="0"/>
                <a:cs typeface="Times New Roman" panose="02020603050405020304" pitchFamily="18" charset="0"/>
              </a:rPr>
              <a:t> (Tbilisi State University).</a:t>
            </a:r>
            <a:endParaRPr lang="en-US" sz="2000" dirty="0"/>
          </a:p>
        </p:txBody>
      </p:sp>
      <p:sp>
        <p:nvSpPr>
          <p:cNvPr id="10" name="Slide Number Placeholder 9">
            <a:extLst>
              <a:ext uri="{FF2B5EF4-FFF2-40B4-BE49-F238E27FC236}">
                <a16:creationId xmlns:a16="http://schemas.microsoft.com/office/drawing/2014/main" id="{B40F0707-E472-40DA-BFE7-92F62DAB8C2D}"/>
              </a:ext>
            </a:extLst>
          </p:cNvPr>
          <p:cNvSpPr>
            <a:spLocks noGrp="1"/>
          </p:cNvSpPr>
          <p:nvPr>
            <p:ph type="sldNum" sz="quarter" idx="12"/>
          </p:nvPr>
        </p:nvSpPr>
        <p:spPr/>
        <p:txBody>
          <a:bodyPr/>
          <a:lstStyle/>
          <a:p>
            <a:fld id="{6CD0EE84-A7F2-4C21-8144-13363FCB524D}" type="slidenum">
              <a:rPr lang="en-US" smtClean="0"/>
              <a:t>2</a:t>
            </a:fld>
            <a:endParaRPr lang="en-US"/>
          </a:p>
        </p:txBody>
      </p:sp>
      <p:pic>
        <p:nvPicPr>
          <p:cNvPr id="7" name="Picture 6" descr="A person standing in front of a plant&#10;&#10;AI-generated content may be incorrect.">
            <a:extLst>
              <a:ext uri="{FF2B5EF4-FFF2-40B4-BE49-F238E27FC236}">
                <a16:creationId xmlns:a16="http://schemas.microsoft.com/office/drawing/2014/main" id="{9988B4B1-972D-F5C3-6037-365B587DCAC3}"/>
              </a:ext>
            </a:extLst>
          </p:cNvPr>
          <p:cNvPicPr>
            <a:picLocks noChangeAspect="1"/>
          </p:cNvPicPr>
          <p:nvPr/>
        </p:nvPicPr>
        <p:blipFill>
          <a:blip r:embed="rId3">
            <a:extLst>
              <a:ext uri="{28A0092B-C50C-407E-A947-70E740481C1C}">
                <a14:useLocalDpi xmlns:a14="http://schemas.microsoft.com/office/drawing/2010/main" val="0"/>
              </a:ext>
            </a:extLst>
          </a:blip>
          <a:srcRect b="13860"/>
          <a:stretch>
            <a:fillRect/>
          </a:stretch>
        </p:blipFill>
        <p:spPr>
          <a:xfrm>
            <a:off x="9688344" y="548680"/>
            <a:ext cx="2264845" cy="2601247"/>
          </a:xfrm>
          <a:prstGeom prst="rect">
            <a:avLst/>
          </a:prstGeom>
        </p:spPr>
      </p:pic>
    </p:spTree>
    <p:extLst>
      <p:ext uri="{BB962C8B-B14F-4D97-AF65-F5344CB8AC3E}">
        <p14:creationId xmlns:p14="http://schemas.microsoft.com/office/powerpoint/2010/main" val="219627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8158-DC29-41B7-8B4C-7AFC223E1BD3}"/>
              </a:ext>
            </a:extLst>
          </p:cNvPr>
          <p:cNvSpPr>
            <a:spLocks noGrp="1"/>
          </p:cNvSpPr>
          <p:nvPr>
            <p:ph type="title"/>
          </p:nvPr>
        </p:nvSpPr>
        <p:spPr>
          <a:xfrm>
            <a:off x="0" y="1"/>
            <a:ext cx="12192000" cy="782424"/>
          </a:xfrm>
        </p:spPr>
        <p:txBody>
          <a:bodyPr/>
          <a:lstStyle/>
          <a:p>
            <a:pPr algn="ctr"/>
            <a:r>
              <a:rPr lang="en-US" sz="3200" dirty="0">
                <a:solidFill>
                  <a:schemeClr val="tx2"/>
                </a:solidFill>
                <a:latin typeface="Times New Roman" panose="02020603050405020304" pitchFamily="18" charset="0"/>
                <a:cs typeface="Times New Roman" panose="02020603050405020304" pitchFamily="18" charset="0"/>
              </a:rPr>
              <a:t>Research relevance and novelty </a:t>
            </a:r>
          </a:p>
        </p:txBody>
      </p:sp>
      <p:sp>
        <p:nvSpPr>
          <p:cNvPr id="3" name="Content Placeholder 2">
            <a:extLst>
              <a:ext uri="{FF2B5EF4-FFF2-40B4-BE49-F238E27FC236}">
                <a16:creationId xmlns:a16="http://schemas.microsoft.com/office/drawing/2014/main" id="{6197D381-B12D-409B-8ED9-240E1FF98B66}"/>
              </a:ext>
            </a:extLst>
          </p:cNvPr>
          <p:cNvSpPr>
            <a:spLocks noGrp="1"/>
          </p:cNvSpPr>
          <p:nvPr>
            <p:ph idx="1"/>
          </p:nvPr>
        </p:nvSpPr>
        <p:spPr>
          <a:xfrm>
            <a:off x="0" y="664104"/>
            <a:ext cx="10995582" cy="2422688"/>
          </a:xfrm>
        </p:spPr>
        <p:txBody>
          <a:bodyPr>
            <a:normAutofit/>
          </a:bodyPr>
          <a:lstStyle/>
          <a:p>
            <a:pPr marL="457200" lvl="1" indent="0" algn="just">
              <a:buNone/>
            </a:pPr>
            <a:r>
              <a:rPr lang="en-US" sz="2200" b="1" dirty="0">
                <a:latin typeface="Times New Roman" panose="02020603050405020304" pitchFamily="18" charset="0"/>
                <a:cs typeface="Times New Roman" panose="02020603050405020304" pitchFamily="18" charset="0"/>
              </a:rPr>
              <a:t>Relevance</a:t>
            </a:r>
          </a:p>
          <a:p>
            <a:pPr lvl="1" algn="just"/>
            <a:r>
              <a:rPr lang="en-US" sz="2200" dirty="0">
                <a:latin typeface="Times New Roman" panose="02020603050405020304" pitchFamily="18" charset="0"/>
                <a:cs typeface="Times New Roman" panose="02020603050405020304" pitchFamily="18" charset="0"/>
              </a:rPr>
              <a:t>Enhances sustainable horticulture and climate adaptation</a:t>
            </a:r>
          </a:p>
          <a:p>
            <a:pPr lvl="1" algn="just"/>
            <a:r>
              <a:rPr lang="en-US" sz="2200" dirty="0">
                <a:latin typeface="Times New Roman" panose="02020603050405020304" pitchFamily="18" charset="0"/>
                <a:cs typeface="Times New Roman" panose="02020603050405020304" pitchFamily="18" charset="0"/>
              </a:rPr>
              <a:t>Promotes dual use of land: food + renewable energy</a:t>
            </a:r>
          </a:p>
          <a:p>
            <a:pPr lvl="1" algn="just"/>
            <a:r>
              <a:rPr lang="en-US" sz="2200" dirty="0">
                <a:latin typeface="Times New Roman" panose="02020603050405020304" pitchFamily="18" charset="0"/>
                <a:cs typeface="Times New Roman" panose="02020603050405020304" pitchFamily="18" charset="0"/>
              </a:rPr>
              <a:t>Provides farmers with evidence-based results → reduces risk of mistakes before adoption</a:t>
            </a:r>
          </a:p>
          <a:p>
            <a:pPr marL="457200" lvl="1" indent="0" algn="just">
              <a:buNone/>
            </a:pPr>
            <a:endParaRPr lang="en-US" sz="22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5EACB27-BE20-4E24-B48E-1A011CA8CF35}"/>
              </a:ext>
            </a:extLst>
          </p:cNvPr>
          <p:cNvSpPr>
            <a:spLocks noGrp="1"/>
          </p:cNvSpPr>
          <p:nvPr>
            <p:ph type="sldNum" sz="quarter" idx="12"/>
          </p:nvPr>
        </p:nvSpPr>
        <p:spPr/>
        <p:txBody>
          <a:bodyPr/>
          <a:lstStyle/>
          <a:p>
            <a:fld id="{6CD0EE84-A7F2-4C21-8144-13363FCB524D}" type="slidenum">
              <a:rPr lang="en-US" smtClean="0"/>
              <a:t>3</a:t>
            </a:fld>
            <a:endParaRPr lang="en-US"/>
          </a:p>
        </p:txBody>
      </p:sp>
      <p:sp>
        <p:nvSpPr>
          <p:cNvPr id="14" name="TextBox 13">
            <a:extLst>
              <a:ext uri="{FF2B5EF4-FFF2-40B4-BE49-F238E27FC236}">
                <a16:creationId xmlns:a16="http://schemas.microsoft.com/office/drawing/2014/main" id="{D317B3CC-C7CA-4AD9-9E0B-65BF4A6C0B24}"/>
              </a:ext>
            </a:extLst>
          </p:cNvPr>
          <p:cNvSpPr txBox="1"/>
          <p:nvPr/>
        </p:nvSpPr>
        <p:spPr>
          <a:xfrm>
            <a:off x="-209558" y="2636912"/>
            <a:ext cx="6223734" cy="2630464"/>
          </a:xfrm>
          <a:prstGeom prst="rect">
            <a:avLst/>
          </a:prstGeom>
          <a:noFill/>
        </p:spPr>
        <p:txBody>
          <a:bodyPr wrap="square" rtlCol="0">
            <a:spAutoFit/>
          </a:bodyPr>
          <a:lstStyle/>
          <a:p>
            <a:pPr lvl="1">
              <a:lnSpc>
                <a:spcPct val="90000"/>
              </a:lnSpc>
              <a:spcBef>
                <a:spcPts val="500"/>
              </a:spcBef>
              <a:buFont typeface="Arial" panose="020B0604020202020204" pitchFamily="34" charset="0"/>
            </a:pPr>
            <a:r>
              <a:rPr lang="en-US" sz="2200" b="1" dirty="0">
                <a:latin typeface="Times New Roman" panose="02020603050405020304" pitchFamily="18" charset="0"/>
                <a:cs typeface="Times New Roman" panose="02020603050405020304" pitchFamily="18" charset="0"/>
              </a:rPr>
              <a:t>Novelty</a:t>
            </a:r>
          </a:p>
          <a:p>
            <a:pPr marL="742950" lvl="1" indent="-285750" algn="just">
              <a:lnSpc>
                <a:spcPct val="90000"/>
              </a:lnSpc>
              <a:spcBef>
                <a:spcPts val="500"/>
              </a:spcBef>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Very limited scientific knowledge on raspberries under agrivoltaics (some trials exist, but not comprehensive)</a:t>
            </a:r>
          </a:p>
          <a:p>
            <a:pPr marL="742950" lvl="1" indent="-285750" algn="just">
              <a:lnSpc>
                <a:spcPct val="90000"/>
              </a:lnSpc>
              <a:spcBef>
                <a:spcPts val="500"/>
              </a:spcBef>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First comprehensive physiological study on long-cane raspberry (</a:t>
            </a:r>
            <a:r>
              <a:rPr lang="en-US" sz="2200" i="1" dirty="0" err="1">
                <a:latin typeface="Times New Roman" panose="02020603050405020304" pitchFamily="18" charset="0"/>
                <a:cs typeface="Times New Roman" panose="02020603050405020304" pitchFamily="18" charset="0"/>
              </a:rPr>
              <a:t>Rubus</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idaeus</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L. ‘</a:t>
            </a:r>
            <a:r>
              <a:rPr lang="en-US" sz="2200" dirty="0" err="1">
                <a:latin typeface="Times New Roman" panose="02020603050405020304" pitchFamily="18" charset="0"/>
                <a:cs typeface="Times New Roman" panose="02020603050405020304" pitchFamily="18" charset="0"/>
              </a:rPr>
              <a:t>Lagorai</a:t>
            </a:r>
            <a:r>
              <a:rPr lang="en-US" sz="2200" dirty="0">
                <a:latin typeface="Times New Roman" panose="02020603050405020304" pitchFamily="18" charset="0"/>
                <a:cs typeface="Times New Roman" panose="02020603050405020304" pitchFamily="18" charset="0"/>
              </a:rPr>
              <a:t>’*) under agrivoltaics</a:t>
            </a:r>
          </a:p>
          <a:p>
            <a:endParaRPr lang="en-US" dirty="0">
              <a:solidFill>
                <a:srgbClr val="FF0000"/>
              </a:solidFill>
            </a:endParaRPr>
          </a:p>
        </p:txBody>
      </p:sp>
      <p:graphicFrame>
        <p:nvGraphicFramePr>
          <p:cNvPr id="4" name="Chart 3">
            <a:extLst>
              <a:ext uri="{FF2B5EF4-FFF2-40B4-BE49-F238E27FC236}">
                <a16:creationId xmlns:a16="http://schemas.microsoft.com/office/drawing/2014/main" id="{F43637FD-8A67-4417-0801-9813AFFC39A6}"/>
              </a:ext>
            </a:extLst>
          </p:cNvPr>
          <p:cNvGraphicFramePr/>
          <p:nvPr/>
        </p:nvGraphicFramePr>
        <p:xfrm>
          <a:off x="6202837" y="2941749"/>
          <a:ext cx="5885467" cy="29688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12F2209-224A-EBA1-E07F-E7955F5C698E}"/>
              </a:ext>
            </a:extLst>
          </p:cNvPr>
          <p:cNvSpPr txBox="1"/>
          <p:nvPr/>
        </p:nvSpPr>
        <p:spPr>
          <a:xfrm>
            <a:off x="407368" y="5853157"/>
            <a:ext cx="9954705" cy="369332"/>
          </a:xfrm>
          <a:prstGeom prst="rect">
            <a:avLst/>
          </a:prstGeom>
          <a:noFill/>
        </p:spPr>
        <p:txBody>
          <a:bodyPr wrap="square" rtlCol="0">
            <a:spAutoFit/>
          </a:bodyPr>
          <a:lstStyle/>
          <a:p>
            <a:r>
              <a:rPr lang="de-DE" dirty="0"/>
              <a:t>Reference: </a:t>
            </a:r>
            <a:r>
              <a:rPr lang="en-US" i="1" dirty="0"/>
              <a:t>Agrivoltaics Map</a:t>
            </a:r>
            <a:r>
              <a:rPr lang="en-US" dirty="0"/>
              <a:t> database (</a:t>
            </a:r>
            <a:r>
              <a:rPr lang="en-US" u="sng" dirty="0">
                <a:hlinkClick r:id="rId4"/>
              </a:rPr>
              <a:t>https://agrivoltaicsmap.github.io/Facilities/</a:t>
            </a:r>
            <a:r>
              <a:rPr lang="en-US" dirty="0"/>
              <a:t>)</a:t>
            </a:r>
            <a:endParaRPr lang="de-DE" dirty="0"/>
          </a:p>
        </p:txBody>
      </p:sp>
    </p:spTree>
    <p:extLst>
      <p:ext uri="{BB962C8B-B14F-4D97-AF65-F5344CB8AC3E}">
        <p14:creationId xmlns:p14="http://schemas.microsoft.com/office/powerpoint/2010/main" val="31283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C8F4-2D1C-4CC5-838E-43B9F0F1935C}"/>
              </a:ext>
            </a:extLst>
          </p:cNvPr>
          <p:cNvSpPr>
            <a:spLocks noGrp="1"/>
          </p:cNvSpPr>
          <p:nvPr>
            <p:ph type="title"/>
          </p:nvPr>
        </p:nvSpPr>
        <p:spPr>
          <a:xfrm>
            <a:off x="838200" y="1"/>
            <a:ext cx="10515600" cy="804671"/>
          </a:xfrm>
        </p:spPr>
        <p:txBody>
          <a:bodyPr/>
          <a:lstStyle/>
          <a:p>
            <a:pPr algn="ctr"/>
            <a:r>
              <a:rPr lang="en-US" sz="3200" dirty="0">
                <a:solidFill>
                  <a:schemeClr val="tx2"/>
                </a:solidFill>
                <a:latin typeface="Times New Roman" panose="02020603050405020304" pitchFamily="18" charset="0"/>
                <a:cs typeface="Times New Roman" panose="02020603050405020304" pitchFamily="18" charset="0"/>
              </a:rPr>
              <a:t>Literature</a:t>
            </a:r>
            <a:r>
              <a:rPr lang="en-US" sz="3200" dirty="0">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review</a:t>
            </a:r>
          </a:p>
        </p:txBody>
      </p:sp>
      <p:sp>
        <p:nvSpPr>
          <p:cNvPr id="6" name="Slide Number Placeholder 5">
            <a:extLst>
              <a:ext uri="{FF2B5EF4-FFF2-40B4-BE49-F238E27FC236}">
                <a16:creationId xmlns:a16="http://schemas.microsoft.com/office/drawing/2014/main" id="{10F4648C-0B98-40CA-B724-AB8D1E39A6FD}"/>
              </a:ext>
            </a:extLst>
          </p:cNvPr>
          <p:cNvSpPr>
            <a:spLocks noGrp="1"/>
          </p:cNvSpPr>
          <p:nvPr>
            <p:ph type="sldNum" sz="quarter" idx="12"/>
          </p:nvPr>
        </p:nvSpPr>
        <p:spPr/>
        <p:txBody>
          <a:bodyPr/>
          <a:lstStyle/>
          <a:p>
            <a:fld id="{6CD0EE84-A7F2-4C21-8144-13363FCB524D}" type="slidenum">
              <a:rPr lang="en-US" smtClean="0"/>
              <a:t>4</a:t>
            </a:fld>
            <a:endParaRPr lang="en-US"/>
          </a:p>
        </p:txBody>
      </p:sp>
      <p:sp>
        <p:nvSpPr>
          <p:cNvPr id="4" name="Rectangle 1">
            <a:extLst>
              <a:ext uri="{FF2B5EF4-FFF2-40B4-BE49-F238E27FC236}">
                <a16:creationId xmlns:a16="http://schemas.microsoft.com/office/drawing/2014/main" id="{05C5DC76-EFFD-E179-5A56-773DB87F7CC6}"/>
              </a:ext>
            </a:extLst>
          </p:cNvPr>
          <p:cNvSpPr>
            <a:spLocks noGrp="1" noChangeArrowheads="1"/>
          </p:cNvSpPr>
          <p:nvPr>
            <p:ph idx="1"/>
          </p:nvPr>
        </p:nvSpPr>
        <p:spPr bwMode="auto">
          <a:xfrm>
            <a:off x="164592" y="453254"/>
            <a:ext cx="11862816" cy="214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2200" b="1" dirty="0">
                <a:latin typeface="Times New Roman" panose="02020603050405020304" pitchFamily="18" charset="0"/>
                <a:cs typeface="Times New Roman" panose="02020603050405020304" pitchFamily="18" charset="0"/>
              </a:rPr>
              <a:t>History</a:t>
            </a:r>
          </a:p>
          <a:p>
            <a:r>
              <a:rPr lang="en-US" sz="2200" dirty="0">
                <a:latin typeface="Times New Roman" panose="02020603050405020304" pitchFamily="18" charset="0"/>
                <a:cs typeface="Times New Roman" panose="02020603050405020304" pitchFamily="18" charset="0"/>
              </a:rPr>
              <a:t>The concept of agrivoltaics was introduced in 1981 by German physicist Prof. Dr. Adolf </a:t>
            </a:r>
            <a:r>
              <a:rPr lang="en-US" sz="2200" dirty="0" err="1">
                <a:latin typeface="Times New Roman" panose="02020603050405020304" pitchFamily="18" charset="0"/>
                <a:cs typeface="Times New Roman" panose="02020603050405020304" pitchFamily="18" charset="0"/>
              </a:rPr>
              <a:t>Goetzberger</a:t>
            </a:r>
            <a:r>
              <a:rPr lang="en-US" sz="2200" dirty="0">
                <a:latin typeface="Times New Roman" panose="02020603050405020304" pitchFamily="18" charset="0"/>
                <a:cs typeface="Times New Roman" panose="02020603050405020304" pitchFamily="18" charset="0"/>
              </a:rPr>
              <a:t>, a pioneer of solar energy.</a:t>
            </a:r>
          </a:p>
          <a:p>
            <a:r>
              <a:rPr lang="en-US" sz="2200" dirty="0">
                <a:latin typeface="Times New Roman" panose="02020603050405020304" pitchFamily="18" charset="0"/>
                <a:cs typeface="Times New Roman" panose="02020603050405020304" pitchFamily="18" charset="0"/>
              </a:rPr>
              <a:t>Together with Prof. Dr. Armin Zastrow, he published the first paper in the International Journal of Solar Energy (1981), giving birth to the idea of combining agriculture with solar energy production.</a:t>
            </a:r>
          </a:p>
          <a:p>
            <a:pPr marL="0" indent="0" eaLnBrk="0" fontAlgn="base" hangingPunct="0">
              <a:lnSpc>
                <a:spcPct val="100000"/>
              </a:lnSpc>
              <a:spcBef>
                <a:spcPct val="0"/>
              </a:spcBef>
              <a:spcAft>
                <a:spcPct val="0"/>
              </a:spcAft>
              <a:buNone/>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46ADA79E-BF55-6F06-316B-F77E833646CF}"/>
              </a:ext>
            </a:extLst>
          </p:cNvPr>
          <p:cNvSpPr txBox="1"/>
          <p:nvPr/>
        </p:nvSpPr>
        <p:spPr>
          <a:xfrm>
            <a:off x="164592" y="2531892"/>
            <a:ext cx="7455408" cy="3447098"/>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Scientific Insights</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Agrivoltaics provides a win–win–win for farming, renewable energy, and society.</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Documented benefits include:</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Improved water-use efficiency</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Soil temperature regulation (climate buffering)</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Increased soil carbon storage</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Enhanced pollinator activity and ecosystem services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Improved yield (up to 60%)</a:t>
            </a:r>
          </a:p>
          <a:p>
            <a:endParaRPr lang="de-DE" dirty="0"/>
          </a:p>
        </p:txBody>
      </p:sp>
      <p:pic>
        <p:nvPicPr>
          <p:cNvPr id="10" name="Picture 9" descr="A diagram of solar panels&#10;&#10;AI-generated content may be incorrect.">
            <a:extLst>
              <a:ext uri="{FF2B5EF4-FFF2-40B4-BE49-F238E27FC236}">
                <a16:creationId xmlns:a16="http://schemas.microsoft.com/office/drawing/2014/main" id="{F054B74F-C3E6-DEC9-B47C-1461DBEFF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739" y="2438851"/>
            <a:ext cx="3977640" cy="3525146"/>
          </a:xfrm>
          <a:prstGeom prst="rect">
            <a:avLst/>
          </a:prstGeom>
        </p:spPr>
      </p:pic>
    </p:spTree>
    <p:extLst>
      <p:ext uri="{BB962C8B-B14F-4D97-AF65-F5344CB8AC3E}">
        <p14:creationId xmlns:p14="http://schemas.microsoft.com/office/powerpoint/2010/main" val="40198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9803-BCA2-476F-9AB4-6FC60AD75160}"/>
              </a:ext>
            </a:extLst>
          </p:cNvPr>
          <p:cNvSpPr>
            <a:spLocks noGrp="1"/>
          </p:cNvSpPr>
          <p:nvPr>
            <p:ph type="title"/>
          </p:nvPr>
        </p:nvSpPr>
        <p:spPr>
          <a:xfrm>
            <a:off x="838200" y="136526"/>
            <a:ext cx="10515600" cy="544512"/>
          </a:xfrm>
        </p:spPr>
        <p:txBody>
          <a:bodyPr>
            <a:normAutofit/>
          </a:bodyPr>
          <a:lstStyle/>
          <a:p>
            <a:pPr algn="ctr"/>
            <a:r>
              <a:rPr lang="en-US" sz="3200" dirty="0">
                <a:solidFill>
                  <a:schemeClr val="tx2"/>
                </a:solidFill>
                <a:latin typeface="Times New Roman" panose="02020603050405020304" pitchFamily="18" charset="0"/>
                <a:cs typeface="Times New Roman" panose="02020603050405020304" pitchFamily="18" charset="0"/>
              </a:rPr>
              <a:t>Research goals</a:t>
            </a:r>
          </a:p>
        </p:txBody>
      </p:sp>
      <p:sp>
        <p:nvSpPr>
          <p:cNvPr id="3" name="Content Placeholder 2">
            <a:extLst>
              <a:ext uri="{FF2B5EF4-FFF2-40B4-BE49-F238E27FC236}">
                <a16:creationId xmlns:a16="http://schemas.microsoft.com/office/drawing/2014/main" id="{8BFC6F10-3F8C-4AC7-B13B-929DC69EE5BE}"/>
              </a:ext>
            </a:extLst>
          </p:cNvPr>
          <p:cNvSpPr>
            <a:spLocks noGrp="1"/>
          </p:cNvSpPr>
          <p:nvPr>
            <p:ph idx="1"/>
          </p:nvPr>
        </p:nvSpPr>
        <p:spPr>
          <a:xfrm>
            <a:off x="6186405" y="1865796"/>
            <a:ext cx="5330952" cy="890143"/>
          </a:xfrm>
        </p:spPr>
        <p:txBody>
          <a:bodyPr>
            <a:normAutofit/>
          </a:bodyPr>
          <a:lstStyle/>
          <a:p>
            <a:pPr lvl="0"/>
            <a:r>
              <a:rPr lang="en-US" sz="2200" dirty="0">
                <a:latin typeface="Times New Roman" panose="02020603050405020304" pitchFamily="18" charset="0"/>
                <a:cs typeface="Times New Roman" panose="02020603050405020304" pitchFamily="18" charset="0"/>
              </a:rPr>
              <a:t>To analyze plant growth, ecophysiology, and yield under different shading treatments.</a:t>
            </a:r>
          </a:p>
          <a:p>
            <a:pPr lvl="0" algn="just"/>
            <a:endParaRPr lang="en-US" dirty="0"/>
          </a:p>
          <a:p>
            <a:pPr marL="0" indent="0" algn="just">
              <a:buNone/>
            </a:pPr>
            <a:endParaRPr lang="en-US" dirty="0"/>
          </a:p>
        </p:txBody>
      </p:sp>
      <p:sp>
        <p:nvSpPr>
          <p:cNvPr id="6" name="Slide Number Placeholder 5">
            <a:extLst>
              <a:ext uri="{FF2B5EF4-FFF2-40B4-BE49-F238E27FC236}">
                <a16:creationId xmlns:a16="http://schemas.microsoft.com/office/drawing/2014/main" id="{36ACBD9D-685E-43D4-8C89-A12AB769A187}"/>
              </a:ext>
            </a:extLst>
          </p:cNvPr>
          <p:cNvSpPr>
            <a:spLocks noGrp="1"/>
          </p:cNvSpPr>
          <p:nvPr>
            <p:ph type="sldNum" sz="quarter" idx="12"/>
          </p:nvPr>
        </p:nvSpPr>
        <p:spPr/>
        <p:txBody>
          <a:bodyPr/>
          <a:lstStyle/>
          <a:p>
            <a:fld id="{6CD0EE84-A7F2-4C21-8144-13363FCB524D}" type="slidenum">
              <a:rPr lang="en-US" smtClean="0"/>
              <a:t>5</a:t>
            </a:fld>
            <a:endParaRPr lang="en-US"/>
          </a:p>
        </p:txBody>
      </p:sp>
      <p:sp>
        <p:nvSpPr>
          <p:cNvPr id="4" name="TextBox 3">
            <a:extLst>
              <a:ext uri="{FF2B5EF4-FFF2-40B4-BE49-F238E27FC236}">
                <a16:creationId xmlns:a16="http://schemas.microsoft.com/office/drawing/2014/main" id="{1561DA15-5919-873F-2E3D-96EC6B63DB63}"/>
              </a:ext>
            </a:extLst>
          </p:cNvPr>
          <p:cNvSpPr txBox="1"/>
          <p:nvPr/>
        </p:nvSpPr>
        <p:spPr>
          <a:xfrm>
            <a:off x="6186405" y="4281449"/>
            <a:ext cx="5167395" cy="978729"/>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To contribute new insights for berry production under dual land use.</a:t>
            </a:r>
            <a:endParaRPr lang="en-US" sz="2200" dirty="0">
              <a:latin typeface="Times New Roman" panose="02020603050405020304" pitchFamily="18" charset="0"/>
              <a:cs typeface="Times New Roman" panose="02020603050405020304" pitchFamily="18" charset="0"/>
            </a:endParaRPr>
          </a:p>
          <a:p>
            <a:endParaRPr lang="de-DE" dirty="0"/>
          </a:p>
        </p:txBody>
      </p:sp>
      <p:pic>
        <p:nvPicPr>
          <p:cNvPr id="7" name="Picture 6" descr="A green field with trees and a building&#10;&#10;AI-generated content may be incorrect.">
            <a:extLst>
              <a:ext uri="{FF2B5EF4-FFF2-40B4-BE49-F238E27FC236}">
                <a16:creationId xmlns:a16="http://schemas.microsoft.com/office/drawing/2014/main" id="{9053272A-1561-D7FC-2B91-A9360C99CBED}"/>
              </a:ext>
            </a:extLst>
          </p:cNvPr>
          <p:cNvPicPr>
            <a:picLocks noChangeAspect="1"/>
          </p:cNvPicPr>
          <p:nvPr/>
        </p:nvPicPr>
        <p:blipFill>
          <a:blip r:embed="rId3">
            <a:extLst>
              <a:ext uri="{28A0092B-C50C-407E-A947-70E740481C1C}">
                <a14:useLocalDpi xmlns:a14="http://schemas.microsoft.com/office/drawing/2010/main" val="0"/>
              </a:ext>
            </a:extLst>
          </a:blip>
          <a:srcRect t="33082" b="7315"/>
          <a:stretch>
            <a:fillRect/>
          </a:stretch>
        </p:blipFill>
        <p:spPr>
          <a:xfrm>
            <a:off x="109267" y="1029957"/>
            <a:ext cx="5730816" cy="2561823"/>
          </a:xfrm>
          <a:prstGeom prst="rect">
            <a:avLst/>
          </a:prstGeom>
        </p:spPr>
      </p:pic>
      <p:pic>
        <p:nvPicPr>
          <p:cNvPr id="8" name="Picture 7" descr="A row of plants in a field&#10;&#10;AI-generated content may be incorrect.">
            <a:extLst>
              <a:ext uri="{FF2B5EF4-FFF2-40B4-BE49-F238E27FC236}">
                <a16:creationId xmlns:a16="http://schemas.microsoft.com/office/drawing/2014/main" id="{19B985E8-8969-49F1-AA68-FD1AFD75CA35}"/>
              </a:ext>
            </a:extLst>
          </p:cNvPr>
          <p:cNvPicPr>
            <a:picLocks noChangeAspect="1"/>
          </p:cNvPicPr>
          <p:nvPr/>
        </p:nvPicPr>
        <p:blipFill>
          <a:blip r:embed="rId4">
            <a:extLst>
              <a:ext uri="{28A0092B-C50C-407E-A947-70E740481C1C}">
                <a14:useLocalDpi xmlns:a14="http://schemas.microsoft.com/office/drawing/2010/main" val="0"/>
              </a:ext>
            </a:extLst>
          </a:blip>
          <a:srcRect t="47011"/>
          <a:stretch>
            <a:fillRect/>
          </a:stretch>
        </p:blipFill>
        <p:spPr>
          <a:xfrm>
            <a:off x="109266" y="3940699"/>
            <a:ext cx="5784249" cy="2298736"/>
          </a:xfrm>
          <a:prstGeom prst="rect">
            <a:avLst/>
          </a:prstGeom>
        </p:spPr>
      </p:pic>
    </p:spTree>
    <p:extLst>
      <p:ext uri="{BB962C8B-B14F-4D97-AF65-F5344CB8AC3E}">
        <p14:creationId xmlns:p14="http://schemas.microsoft.com/office/powerpoint/2010/main" val="6365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7634-AAE1-4E6B-9BA4-D585B7CF97CF}"/>
              </a:ext>
            </a:extLst>
          </p:cNvPr>
          <p:cNvSpPr>
            <a:spLocks noGrp="1"/>
          </p:cNvSpPr>
          <p:nvPr>
            <p:ph type="title"/>
          </p:nvPr>
        </p:nvSpPr>
        <p:spPr>
          <a:xfrm>
            <a:off x="838200" y="1"/>
            <a:ext cx="10515600" cy="1142999"/>
          </a:xfrm>
        </p:spPr>
        <p:txBody>
          <a:bodyPr/>
          <a:lstStyle/>
          <a:p>
            <a:pPr algn="ctr"/>
            <a:r>
              <a:rPr lang="de-DE" sz="3200" dirty="0">
                <a:solidFill>
                  <a:schemeClr val="tx2"/>
                </a:solidFill>
                <a:latin typeface="Times New Roman" panose="02020603050405020304" pitchFamily="18" charset="0"/>
                <a:cs typeface="Times New Roman" panose="02020603050405020304" pitchFamily="18" charset="0"/>
              </a:rPr>
              <a:t>Research materials</a:t>
            </a:r>
            <a:br>
              <a:rPr lang="en-US" b="1" dirty="0">
                <a:solidFill>
                  <a:schemeClr val="tx2"/>
                </a:solidFill>
              </a:rPr>
            </a:br>
            <a:endParaRPr lang="en-US" dirty="0">
              <a:solidFill>
                <a:schemeClr val="tx2"/>
              </a:solidFill>
            </a:endParaRPr>
          </a:p>
        </p:txBody>
      </p:sp>
      <p:sp>
        <p:nvSpPr>
          <p:cNvPr id="3" name="Content Placeholder 2">
            <a:extLst>
              <a:ext uri="{FF2B5EF4-FFF2-40B4-BE49-F238E27FC236}">
                <a16:creationId xmlns:a16="http://schemas.microsoft.com/office/drawing/2014/main" id="{53A010B8-86E7-4751-B2D0-D86186ACF91E}"/>
              </a:ext>
            </a:extLst>
          </p:cNvPr>
          <p:cNvSpPr>
            <a:spLocks noGrp="1"/>
          </p:cNvSpPr>
          <p:nvPr>
            <p:ph idx="1"/>
          </p:nvPr>
        </p:nvSpPr>
        <p:spPr>
          <a:xfrm>
            <a:off x="173736" y="508027"/>
            <a:ext cx="11844528" cy="2510028"/>
          </a:xfrm>
        </p:spPr>
        <p:txBody>
          <a:bodyPr/>
          <a:lstStyle/>
          <a:p>
            <a:pPr marL="0" indent="0">
              <a:buNone/>
            </a:pPr>
            <a:r>
              <a:rPr lang="en-US" sz="2200" b="1" dirty="0">
                <a:latin typeface="Times New Roman" panose="02020603050405020304" pitchFamily="18" charset="0"/>
                <a:cs typeface="Times New Roman" panose="02020603050405020304" pitchFamily="18" charset="0"/>
              </a:rPr>
              <a:t>Plant Material</a:t>
            </a:r>
          </a:p>
          <a:p>
            <a:r>
              <a:rPr lang="en-US" sz="2200" dirty="0">
                <a:latin typeface="Times New Roman" panose="02020603050405020304" pitchFamily="18" charset="0"/>
                <a:cs typeface="Times New Roman" panose="02020603050405020304" pitchFamily="18" charset="0"/>
              </a:rPr>
              <a:t>400 long-cane raspberry plants (</a:t>
            </a:r>
            <a:r>
              <a:rPr lang="en-US" sz="2200" i="1" dirty="0">
                <a:latin typeface="Times New Roman" panose="02020603050405020304" pitchFamily="18" charset="0"/>
                <a:cs typeface="Times New Roman" panose="02020603050405020304" pitchFamily="18" charset="0"/>
              </a:rPr>
              <a:t>Rubus </a:t>
            </a:r>
            <a:r>
              <a:rPr lang="en-US" sz="2200" i="1" dirty="0" err="1">
                <a:latin typeface="Times New Roman" panose="02020603050405020304" pitchFamily="18" charset="0"/>
                <a:cs typeface="Times New Roman" panose="02020603050405020304" pitchFamily="18" charset="0"/>
              </a:rPr>
              <a:t>idaeus</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L. cv. ‘</a:t>
            </a:r>
            <a:r>
              <a:rPr lang="en-US" sz="2200" dirty="0" err="1">
                <a:latin typeface="Times New Roman" panose="02020603050405020304" pitchFamily="18" charset="0"/>
                <a:cs typeface="Times New Roman" panose="02020603050405020304" pitchFamily="18" charset="0"/>
              </a:rPr>
              <a:t>Lagorai</a:t>
            </a:r>
            <a:r>
              <a:rPr lang="en-US" sz="2200" dirty="0">
                <a:latin typeface="Times New Roman" panose="02020603050405020304" pitchFamily="18" charset="0"/>
                <a:cs typeface="Times New Roman" panose="02020603050405020304" pitchFamily="18" charset="0"/>
              </a:rPr>
              <a:t>’), 15 rows</a:t>
            </a:r>
          </a:p>
          <a:p>
            <a:pPr marL="0" indent="0">
              <a:buNone/>
            </a:pPr>
            <a:r>
              <a:rPr lang="en-US" sz="2200" dirty="0">
                <a:latin typeface="Times New Roman" panose="02020603050405020304" pitchFamily="18" charset="0"/>
                <a:cs typeface="Times New Roman" panose="02020603050405020304" pitchFamily="18" charset="0"/>
              </a:rPr>
              <a:t>Variety chosen because:</a:t>
            </a:r>
          </a:p>
          <a:p>
            <a:pPr lvl="1"/>
            <a:r>
              <a:rPr lang="en-US" sz="2200" dirty="0">
                <a:latin typeface="Times New Roman" panose="02020603050405020304" pitchFamily="18" charset="0"/>
                <a:cs typeface="Times New Roman" panose="02020603050405020304" pitchFamily="18" charset="0"/>
              </a:rPr>
              <a:t>Produces harvest in the first year (long-cane system)</a:t>
            </a:r>
          </a:p>
          <a:p>
            <a:pPr lvl="1"/>
            <a:r>
              <a:rPr lang="en-US" sz="2200" dirty="0">
                <a:latin typeface="Times New Roman" panose="02020603050405020304" pitchFamily="18" charset="0"/>
                <a:cs typeface="Times New Roman" panose="02020603050405020304" pitchFamily="18" charset="0"/>
              </a:rPr>
              <a:t>Widely used in commercial production and experimental trials</a:t>
            </a:r>
          </a:p>
          <a:p>
            <a:pPr lvl="1"/>
            <a:r>
              <a:rPr lang="en-US" sz="2200" dirty="0">
                <a:latin typeface="Times New Roman" panose="02020603050405020304" pitchFamily="18" charset="0"/>
                <a:cs typeface="Times New Roman" panose="02020603050405020304" pitchFamily="18" charset="0"/>
              </a:rPr>
              <a:t>Popular cultivar with high market acceptance</a:t>
            </a:r>
          </a:p>
          <a:p>
            <a:pPr marL="0" indent="0">
              <a:buNone/>
            </a:pPr>
            <a:endParaRPr lang="en-US" dirty="0"/>
          </a:p>
        </p:txBody>
      </p:sp>
      <p:sp>
        <p:nvSpPr>
          <p:cNvPr id="6" name="Slide Number Placeholder 5">
            <a:extLst>
              <a:ext uri="{FF2B5EF4-FFF2-40B4-BE49-F238E27FC236}">
                <a16:creationId xmlns:a16="http://schemas.microsoft.com/office/drawing/2014/main" id="{D597EAE7-1969-49D1-9897-9E70A3E1C74A}"/>
              </a:ext>
            </a:extLst>
          </p:cNvPr>
          <p:cNvSpPr>
            <a:spLocks noGrp="1"/>
          </p:cNvSpPr>
          <p:nvPr>
            <p:ph type="sldNum" sz="quarter" idx="12"/>
          </p:nvPr>
        </p:nvSpPr>
        <p:spPr/>
        <p:txBody>
          <a:bodyPr/>
          <a:lstStyle/>
          <a:p>
            <a:fld id="{6CD0EE84-A7F2-4C21-8144-13363FCB524D}" type="slidenum">
              <a:rPr lang="en-US" smtClean="0"/>
              <a:t>6</a:t>
            </a:fld>
            <a:endParaRPr lang="en-US"/>
          </a:p>
        </p:txBody>
      </p:sp>
      <p:sp>
        <p:nvSpPr>
          <p:cNvPr id="4" name="TextBox 3">
            <a:extLst>
              <a:ext uri="{FF2B5EF4-FFF2-40B4-BE49-F238E27FC236}">
                <a16:creationId xmlns:a16="http://schemas.microsoft.com/office/drawing/2014/main" id="{735E9206-298A-CB23-D6CC-38ACF4B6F5C2}"/>
              </a:ext>
            </a:extLst>
          </p:cNvPr>
          <p:cNvSpPr txBox="1"/>
          <p:nvPr/>
        </p:nvSpPr>
        <p:spPr>
          <a:xfrm>
            <a:off x="173736" y="3212976"/>
            <a:ext cx="11960352" cy="2400657"/>
          </a:xfrm>
          <a:prstGeom prst="rect">
            <a:avLst/>
          </a:prstGeom>
          <a:noFill/>
        </p:spPr>
        <p:txBody>
          <a:bodyPr wrap="square" rtlCol="0">
            <a:spAutoFit/>
          </a:bodyPr>
          <a:lstStyle/>
          <a:p>
            <a:r>
              <a:rPr lang="de-DE" sz="2200" b="1" dirty="0">
                <a:latin typeface="Times New Roman" panose="02020603050405020304" pitchFamily="18" charset="0"/>
                <a:cs typeface="Times New Roman" panose="02020603050405020304" pitchFamily="18" charset="0"/>
              </a:rPr>
              <a:t>Experimental Treatments (roofs)</a:t>
            </a:r>
          </a:p>
          <a:p>
            <a:pPr marL="342900" indent="-34290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40% shade – semi-transparent solar panels</a:t>
            </a:r>
          </a:p>
          <a:p>
            <a:pPr marL="342900" indent="-34290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60% shade – higher shading solar panels</a:t>
            </a:r>
          </a:p>
          <a:p>
            <a:pPr marL="342900" indent="-34290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Plastic roof – control treatment</a:t>
            </a:r>
          </a:p>
          <a:p>
            <a:r>
              <a:rPr lang="de-DE" sz="2200" dirty="0">
                <a:latin typeface="Times New Roman" panose="02020603050405020304" pitchFamily="18" charset="0"/>
                <a:cs typeface="Times New Roman" panose="02020603050405020304" pitchFamily="18" charset="0"/>
              </a:rPr>
              <a:t>Solar panels were applied as roofing structures, chosen for their proven energy performance in previous studies, and to represent both minimum and maximum relevant shading scenarios.</a:t>
            </a:r>
          </a:p>
          <a:p>
            <a:endParaRPr lang="de-DE" dirty="0"/>
          </a:p>
        </p:txBody>
      </p:sp>
      <p:sp>
        <p:nvSpPr>
          <p:cNvPr id="5" name="TextBox 4">
            <a:extLst>
              <a:ext uri="{FF2B5EF4-FFF2-40B4-BE49-F238E27FC236}">
                <a16:creationId xmlns:a16="http://schemas.microsoft.com/office/drawing/2014/main" id="{52C6EAE0-4E81-5622-92CF-A49C73A31D3D}"/>
              </a:ext>
            </a:extLst>
          </p:cNvPr>
          <p:cNvSpPr txBox="1"/>
          <p:nvPr/>
        </p:nvSpPr>
        <p:spPr>
          <a:xfrm>
            <a:off x="173736" y="5241977"/>
            <a:ext cx="11844528" cy="1107996"/>
          </a:xfrm>
          <a:prstGeom prst="rect">
            <a:avLst/>
          </a:prstGeom>
          <a:noFill/>
        </p:spPr>
        <p:txBody>
          <a:bodyPr wrap="square" rtlCol="0">
            <a:spAutoFit/>
          </a:bodyPr>
          <a:lstStyle/>
          <a:p>
            <a:pPr algn="just"/>
            <a:r>
              <a:rPr lang="en-US" sz="2200" b="1" dirty="0">
                <a:latin typeface="Times New Roman" panose="02020603050405020304" pitchFamily="18" charset="0"/>
                <a:cs typeface="Times New Roman" panose="02020603050405020304" pitchFamily="18" charset="0"/>
              </a:rPr>
              <a:t>Management Practices</a:t>
            </a:r>
          </a:p>
          <a:p>
            <a:pPr algn="just"/>
            <a:r>
              <a:rPr lang="en-US" sz="2200" dirty="0">
                <a:latin typeface="Times New Roman" panose="02020603050405020304" pitchFamily="18" charset="0"/>
                <a:cs typeface="Times New Roman" panose="02020603050405020304" pitchFamily="18" charset="0"/>
              </a:rPr>
              <a:t>Fertilization, pesticide application, and irrigation were identical across all treatments, following standard commercial raspberry production practices</a:t>
            </a:r>
            <a:endParaRPr lang="de-DE" dirty="0"/>
          </a:p>
        </p:txBody>
      </p:sp>
      <p:pic>
        <p:nvPicPr>
          <p:cNvPr id="8" name="Picture 7" descr="A solar panels in a field&#10;&#10;AI-generated content may be incorrect.">
            <a:extLst>
              <a:ext uri="{FF2B5EF4-FFF2-40B4-BE49-F238E27FC236}">
                <a16:creationId xmlns:a16="http://schemas.microsoft.com/office/drawing/2014/main" id="{198A8AF8-768B-C1D7-9AB6-2EB27BFE8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200" y="1437193"/>
            <a:ext cx="3968148" cy="2976111"/>
          </a:xfrm>
          <a:prstGeom prst="rect">
            <a:avLst/>
          </a:prstGeom>
        </p:spPr>
      </p:pic>
    </p:spTree>
    <p:extLst>
      <p:ext uri="{BB962C8B-B14F-4D97-AF65-F5344CB8AC3E}">
        <p14:creationId xmlns:p14="http://schemas.microsoft.com/office/powerpoint/2010/main" val="3445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198E-0428-4E19-A389-7E3A316F0A74}"/>
              </a:ext>
            </a:extLst>
          </p:cNvPr>
          <p:cNvSpPr>
            <a:spLocks noGrp="1"/>
          </p:cNvSpPr>
          <p:nvPr>
            <p:ph type="title"/>
          </p:nvPr>
        </p:nvSpPr>
        <p:spPr>
          <a:xfrm>
            <a:off x="838200" y="1"/>
            <a:ext cx="10515600" cy="681036"/>
          </a:xfrm>
        </p:spPr>
        <p:txBody>
          <a:bodyPr/>
          <a:lstStyle/>
          <a:p>
            <a:pPr algn="ctr"/>
            <a:r>
              <a:rPr lang="en-US" sz="3200" dirty="0">
                <a:solidFill>
                  <a:schemeClr val="tx2"/>
                </a:solidFill>
                <a:latin typeface="Times New Roman" panose="02020603050405020304" pitchFamily="18" charset="0"/>
                <a:cs typeface="Times New Roman" panose="02020603050405020304" pitchFamily="18" charset="0"/>
              </a:rPr>
              <a:t>Research objectives and methods </a:t>
            </a:r>
          </a:p>
        </p:txBody>
      </p:sp>
      <p:sp>
        <p:nvSpPr>
          <p:cNvPr id="3" name="Content Placeholder 2">
            <a:extLst>
              <a:ext uri="{FF2B5EF4-FFF2-40B4-BE49-F238E27FC236}">
                <a16:creationId xmlns:a16="http://schemas.microsoft.com/office/drawing/2014/main" id="{DA9FDDBB-9D51-45C7-9568-666EF097CB5A}"/>
              </a:ext>
            </a:extLst>
          </p:cNvPr>
          <p:cNvSpPr>
            <a:spLocks noGrp="1"/>
          </p:cNvSpPr>
          <p:nvPr>
            <p:ph idx="1"/>
          </p:nvPr>
        </p:nvSpPr>
        <p:spPr>
          <a:xfrm>
            <a:off x="113505" y="903728"/>
            <a:ext cx="6198519" cy="2093224"/>
          </a:xfrm>
        </p:spPr>
        <p:txBody>
          <a:bodyPr>
            <a:normAutofit fontScale="62500" lnSpcReduction="20000"/>
          </a:bodyPr>
          <a:lstStyle/>
          <a:p>
            <a:pPr marL="0" indent="0">
              <a:buNone/>
            </a:pPr>
            <a:r>
              <a:rPr lang="en-US" sz="3500" b="1" dirty="0">
                <a:latin typeface="Times New Roman" panose="02020603050405020304" pitchFamily="18" charset="0"/>
                <a:cs typeface="Times New Roman" panose="02020603050405020304" pitchFamily="18" charset="0"/>
              </a:rPr>
              <a:t>Objectives</a:t>
            </a:r>
          </a:p>
          <a:p>
            <a:pPr algn="just"/>
            <a:r>
              <a:rPr lang="en-US" sz="3500" dirty="0">
                <a:latin typeface="Times New Roman" panose="02020603050405020304" pitchFamily="18" charset="0"/>
                <a:cs typeface="Times New Roman" panose="02020603050405020304" pitchFamily="18" charset="0"/>
              </a:rPr>
              <a:t>Assess physiological, growth, and yield responses of raspberry under different shading treatments</a:t>
            </a:r>
          </a:p>
          <a:p>
            <a:pPr algn="just"/>
            <a:r>
              <a:rPr lang="en-US" sz="3500" dirty="0">
                <a:latin typeface="Times New Roman" panose="02020603050405020304" pitchFamily="18" charset="0"/>
                <a:cs typeface="Times New Roman" panose="02020603050405020304" pitchFamily="18" charset="0"/>
              </a:rPr>
              <a:t>Provide quantitative data for sustainable berry production in agrivoltaics (APV) systems</a:t>
            </a:r>
          </a:p>
          <a:p>
            <a:pPr marL="0" indent="0">
              <a:buNone/>
            </a:pPr>
            <a:endParaRPr lang="de-DE" sz="2400" dirty="0">
              <a:latin typeface="Times New Roman" panose="02020603050405020304" pitchFamily="18" charset="0"/>
              <a:cs typeface="Times New Roman" panose="02020603050405020304" pitchFamily="18" charset="0"/>
            </a:endParaRPr>
          </a:p>
          <a:p>
            <a:endParaRPr lang="en-US" b="1" dirty="0"/>
          </a:p>
        </p:txBody>
      </p:sp>
      <p:sp>
        <p:nvSpPr>
          <p:cNvPr id="6" name="Slide Number Placeholder 5">
            <a:extLst>
              <a:ext uri="{FF2B5EF4-FFF2-40B4-BE49-F238E27FC236}">
                <a16:creationId xmlns:a16="http://schemas.microsoft.com/office/drawing/2014/main" id="{BAF4FD53-CA81-4AEC-B81D-5E418EB6AF18}"/>
              </a:ext>
            </a:extLst>
          </p:cNvPr>
          <p:cNvSpPr>
            <a:spLocks noGrp="1"/>
          </p:cNvSpPr>
          <p:nvPr>
            <p:ph type="sldNum" sz="quarter" idx="12"/>
          </p:nvPr>
        </p:nvSpPr>
        <p:spPr/>
        <p:txBody>
          <a:bodyPr/>
          <a:lstStyle/>
          <a:p>
            <a:fld id="{6CD0EE84-A7F2-4C21-8144-13363FCB524D}" type="slidenum">
              <a:rPr lang="en-US" smtClean="0"/>
              <a:t>7</a:t>
            </a:fld>
            <a:endParaRPr lang="en-US"/>
          </a:p>
        </p:txBody>
      </p:sp>
      <p:sp>
        <p:nvSpPr>
          <p:cNvPr id="4" name="TextBox 3">
            <a:extLst>
              <a:ext uri="{FF2B5EF4-FFF2-40B4-BE49-F238E27FC236}">
                <a16:creationId xmlns:a16="http://schemas.microsoft.com/office/drawing/2014/main" id="{9E81DEBC-DF3E-F79A-01CD-E50C01EA8C11}"/>
              </a:ext>
            </a:extLst>
          </p:cNvPr>
          <p:cNvSpPr txBox="1"/>
          <p:nvPr/>
        </p:nvSpPr>
        <p:spPr>
          <a:xfrm>
            <a:off x="91651" y="2876099"/>
            <a:ext cx="11986844" cy="3754874"/>
          </a:xfrm>
          <a:prstGeom prst="rect">
            <a:avLst/>
          </a:prstGeom>
          <a:noFill/>
        </p:spPr>
        <p:txBody>
          <a:bodyPr wrap="square" rtlCol="0">
            <a:spAutoFit/>
          </a:bodyPr>
          <a:lstStyle/>
          <a:p>
            <a:r>
              <a:rPr lang="de-DE" sz="2200" b="1" dirty="0">
                <a:latin typeface="Times New Roman" panose="02020603050405020304" pitchFamily="18" charset="0"/>
                <a:cs typeface="Times New Roman" panose="02020603050405020304" pitchFamily="18" charset="0"/>
              </a:rPr>
              <a:t>Methods and Measurements</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Photosynthesis and stomatal conductance</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SPAD (chlorophyll content)</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Biomass: fresh and dry weight</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Leaf traits: Specific leaf area (SLA) </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Shoot growth: Branch size</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Reproductive traits: Number of flowers and number of fruits</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Fruit quality: Weight of fruits, diameter and length of fruits, and Brix</a:t>
            </a:r>
          </a:p>
          <a:p>
            <a:pPr marL="285750" indent="-285750">
              <a:buFont typeface="Arial" panose="020B0604020202020204" pitchFamily="34" charset="0"/>
              <a:buChar char="•"/>
            </a:pPr>
            <a:r>
              <a:rPr lang="de-DE" sz="2200" dirty="0">
                <a:latin typeface="Times New Roman" panose="02020603050405020304" pitchFamily="18" charset="0"/>
                <a:cs typeface="Times New Roman" panose="02020603050405020304" pitchFamily="18" charset="0"/>
              </a:rPr>
              <a:t>Environment: Soil temperature, soil moisture, </a:t>
            </a:r>
            <a:r>
              <a:rPr lang="en-US" sz="2200" dirty="0">
                <a:latin typeface="Times New Roman" panose="02020603050405020304" pitchFamily="18" charset="0"/>
                <a:cs typeface="Times New Roman" panose="02020603050405020304" pitchFamily="18" charset="0"/>
              </a:rPr>
              <a:t>photosynthetic active radiation (</a:t>
            </a:r>
            <a:r>
              <a:rPr lang="de-DE" sz="2200" dirty="0">
                <a:latin typeface="Times New Roman" panose="02020603050405020304" pitchFamily="18" charset="0"/>
                <a:cs typeface="Times New Roman" panose="02020603050405020304" pitchFamily="18" charset="0"/>
              </a:rPr>
              <a:t>PAR light), and air temperature</a:t>
            </a:r>
            <a:endParaRPr lang="de-DE" sz="2400" dirty="0">
              <a:latin typeface="Times New Roman" panose="02020603050405020304" pitchFamily="18" charset="0"/>
              <a:cs typeface="Times New Roman" panose="02020603050405020304" pitchFamily="18" charset="0"/>
            </a:endParaRPr>
          </a:p>
          <a:p>
            <a:endParaRPr lang="de-DE" dirty="0"/>
          </a:p>
        </p:txBody>
      </p:sp>
      <p:pic>
        <p:nvPicPr>
          <p:cNvPr id="7" name="Picture 6" descr="A greenhouses in a field&#10;&#10;AI-generated content may be incorrect.">
            <a:extLst>
              <a:ext uri="{FF2B5EF4-FFF2-40B4-BE49-F238E27FC236}">
                <a16:creationId xmlns:a16="http://schemas.microsoft.com/office/drawing/2014/main" id="{43485CD5-932C-B23B-09B3-700832D78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109" y="1137827"/>
            <a:ext cx="5579386" cy="2318932"/>
          </a:xfrm>
          <a:prstGeom prst="rect">
            <a:avLst/>
          </a:prstGeom>
        </p:spPr>
      </p:pic>
      <p:sp>
        <p:nvSpPr>
          <p:cNvPr id="5" name="TextBox 4">
            <a:extLst>
              <a:ext uri="{FF2B5EF4-FFF2-40B4-BE49-F238E27FC236}">
                <a16:creationId xmlns:a16="http://schemas.microsoft.com/office/drawing/2014/main" id="{48532195-746D-4F9B-9B2A-68162DC33288}"/>
              </a:ext>
            </a:extLst>
          </p:cNvPr>
          <p:cNvSpPr txBox="1"/>
          <p:nvPr/>
        </p:nvSpPr>
        <p:spPr>
          <a:xfrm>
            <a:off x="5741791" y="3489126"/>
            <a:ext cx="6336704" cy="1437317"/>
          </a:xfrm>
          <a:prstGeom prst="rect">
            <a:avLst/>
          </a:prstGeom>
          <a:noFill/>
        </p:spPr>
        <p:txBody>
          <a:bodyPr wrap="square" rtlCol="0">
            <a:spAutoFit/>
          </a:bodyPr>
          <a:lstStyle/>
          <a:p>
            <a:pPr algn="l">
              <a:lnSpc>
                <a:spcPct val="95000"/>
              </a:lnSpc>
            </a:pPr>
            <a:r>
              <a:rPr lang="en-US" sz="2200" b="1" dirty="0">
                <a:latin typeface="Times New Roman" panose="02020603050405020304" pitchFamily="18" charset="0"/>
                <a:cs typeface="Times New Roman" panose="02020603050405020304" pitchFamily="18" charset="0"/>
              </a:rPr>
              <a:t>Statistical analysis:</a:t>
            </a:r>
          </a:p>
          <a:p>
            <a:pPr>
              <a:lnSpc>
                <a:spcPct val="95000"/>
              </a:lnSpc>
            </a:pPr>
            <a:r>
              <a:rPr lang="en-US" sz="2200" dirty="0">
                <a:latin typeface="Times New Roman" panose="02020603050405020304" pitchFamily="18" charset="0"/>
                <a:cs typeface="Times New Roman" panose="02020603050405020304" pitchFamily="18" charset="0"/>
              </a:rPr>
              <a:t>Data were analyzed using ANOVA and Tukey’s HSD test (p &lt; 0.05) and presented as mean ± SD. </a:t>
            </a:r>
          </a:p>
          <a:p>
            <a:pPr algn="l">
              <a:lnSpc>
                <a:spcPct val="95000"/>
              </a:lnSpc>
            </a:pPr>
            <a:endParaRPr lang="en-US" sz="2400" dirty="0"/>
          </a:p>
        </p:txBody>
      </p:sp>
    </p:spTree>
    <p:extLst>
      <p:ext uri="{BB962C8B-B14F-4D97-AF65-F5344CB8AC3E}">
        <p14:creationId xmlns:p14="http://schemas.microsoft.com/office/powerpoint/2010/main" val="423269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 calcmode="lin" valueType="num">
                                      <p:cBhvr additive="base">
                                        <p:cTn id="5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additive="base">
                                        <p:cTn id="5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8A70-9506-4651-B54A-7B596F541B0E}"/>
              </a:ext>
            </a:extLst>
          </p:cNvPr>
          <p:cNvSpPr>
            <a:spLocks noGrp="1"/>
          </p:cNvSpPr>
          <p:nvPr>
            <p:ph type="title"/>
          </p:nvPr>
        </p:nvSpPr>
        <p:spPr>
          <a:xfrm>
            <a:off x="740265" y="136525"/>
            <a:ext cx="10515600" cy="549275"/>
          </a:xfrm>
        </p:spPr>
        <p:txBody>
          <a:bodyPr>
            <a:normAutofit fontScale="90000"/>
          </a:bodyPr>
          <a:lstStyle/>
          <a:p>
            <a:pPr algn="ctr"/>
            <a:r>
              <a:rPr lang="de-DE" sz="3600" dirty="0">
                <a:solidFill>
                  <a:schemeClr val="tx2"/>
                </a:solidFill>
                <a:latin typeface="Times New Roman" panose="02020603050405020304" pitchFamily="18" charset="0"/>
                <a:cs typeface="Times New Roman" panose="02020603050405020304" pitchFamily="18" charset="0"/>
              </a:rPr>
              <a:t> results : Environment pot and air</a:t>
            </a:r>
            <a:br>
              <a:rPr lang="en-US" sz="3600" dirty="0">
                <a:solidFill>
                  <a:schemeClr val="tx2"/>
                </a:solidFill>
                <a:latin typeface="Times New Roman" panose="02020603050405020304" pitchFamily="18" charset="0"/>
                <a:cs typeface="Times New Roman" panose="02020603050405020304" pitchFamily="18" charset="0"/>
              </a:rPr>
            </a:br>
            <a:endParaRPr lang="en-US" sz="3600" dirty="0">
              <a:solidFill>
                <a:schemeClr val="tx2"/>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7D4C3E6-15FC-4DFD-9814-F8C0EC611626}"/>
              </a:ext>
            </a:extLst>
          </p:cNvPr>
          <p:cNvSpPr>
            <a:spLocks noGrp="1"/>
          </p:cNvSpPr>
          <p:nvPr>
            <p:ph type="sldNum" sz="quarter" idx="12"/>
          </p:nvPr>
        </p:nvSpPr>
        <p:spPr/>
        <p:txBody>
          <a:bodyPr/>
          <a:lstStyle/>
          <a:p>
            <a:fld id="{6CD0EE84-A7F2-4C21-8144-13363FCB524D}" type="slidenum">
              <a:rPr lang="en-US" smtClean="0"/>
              <a:t>8</a:t>
            </a:fld>
            <a:endParaRPr lang="en-US"/>
          </a:p>
        </p:txBody>
      </p:sp>
      <p:sp>
        <p:nvSpPr>
          <p:cNvPr id="10" name="Content Placeholder 9">
            <a:extLst>
              <a:ext uri="{FF2B5EF4-FFF2-40B4-BE49-F238E27FC236}">
                <a16:creationId xmlns:a16="http://schemas.microsoft.com/office/drawing/2014/main" id="{4BD12A7C-4911-460C-8F32-32A906E1F0DF}"/>
              </a:ext>
            </a:extLst>
          </p:cNvPr>
          <p:cNvSpPr>
            <a:spLocks noGrp="1"/>
          </p:cNvSpPr>
          <p:nvPr>
            <p:ph idx="1"/>
          </p:nvPr>
        </p:nvSpPr>
        <p:spPr>
          <a:xfrm>
            <a:off x="5591944" y="3534103"/>
            <a:ext cx="5760640" cy="1931040"/>
          </a:xfrm>
        </p:spPr>
        <p:txBody>
          <a:bodyPr>
            <a:normAutofit/>
          </a:bodyPr>
          <a:lstStyle/>
          <a:p>
            <a:pPr marL="0" indent="0" algn="just">
              <a:buNone/>
            </a:pPr>
            <a:r>
              <a:rPr lang="en-US" sz="2200" dirty="0">
                <a:latin typeface="Times New Roman" panose="02020603050405020304" pitchFamily="18" charset="0"/>
                <a:cs typeface="Times New Roman" panose="02020603050405020304" pitchFamily="18" charset="0"/>
              </a:rPr>
              <a:t>The different PV panels had almost no </a:t>
            </a:r>
            <a:r>
              <a:rPr lang="en-US" dirty="0">
                <a:latin typeface="Times New Roman" panose="02020603050405020304" pitchFamily="18" charset="0"/>
                <a:cs typeface="Times New Roman" panose="02020603050405020304" pitchFamily="18" charset="0"/>
              </a:rPr>
              <a:t>effect except for a small decrease (&lt;2%) in soil temperature and air humidity with 60% PV shade.</a:t>
            </a:r>
            <a:endParaRPr lang="en-US" sz="22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8BA3D3F7-0134-423F-BB1C-887F543C170C}"/>
              </a:ext>
            </a:extLst>
          </p:cNvPr>
          <p:cNvGraphicFramePr>
            <a:graphicFrameLocks noChangeAspect="1"/>
          </p:cNvGraphicFramePr>
          <p:nvPr/>
        </p:nvGraphicFramePr>
        <p:xfrm>
          <a:off x="-18257" y="701111"/>
          <a:ext cx="3419475" cy="2411413"/>
        </p:xfrm>
        <a:graphic>
          <a:graphicData uri="http://schemas.openxmlformats.org/presentationml/2006/ole">
            <mc:AlternateContent xmlns:mc="http://schemas.openxmlformats.org/markup-compatibility/2006">
              <mc:Choice xmlns:v="urn:schemas-microsoft-com:vml" Requires="v">
                <p:oleObj spid="_x0000_s1106" name="Prism Project" r:id="rId4" imgW="3420000" imgH="2412000" progId="Prism5.Document">
                  <p:embed/>
                </p:oleObj>
              </mc:Choice>
              <mc:Fallback>
                <p:oleObj name="Prism Project" r:id="rId4" imgW="3420000" imgH="2412000" progId="Prism5.Document">
                  <p:embed/>
                  <p:pic>
                    <p:nvPicPr>
                      <p:cNvPr id="3" name="Object 2">
                        <a:extLst>
                          <a:ext uri="{FF2B5EF4-FFF2-40B4-BE49-F238E27FC236}">
                            <a16:creationId xmlns:a16="http://schemas.microsoft.com/office/drawing/2014/main" id="{8BA3D3F7-0134-423F-BB1C-887F543C170C}"/>
                          </a:ext>
                        </a:extLst>
                      </p:cNvPr>
                      <p:cNvPicPr/>
                      <p:nvPr/>
                    </p:nvPicPr>
                    <p:blipFill>
                      <a:blip r:embed="rId5"/>
                      <a:stretch>
                        <a:fillRect/>
                      </a:stretch>
                    </p:blipFill>
                    <p:spPr>
                      <a:xfrm>
                        <a:off x="-18257" y="701111"/>
                        <a:ext cx="3419475" cy="241141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7ED8302-D8A4-4FFB-84C7-EBD74C89D868}"/>
              </a:ext>
            </a:extLst>
          </p:cNvPr>
          <p:cNvGraphicFramePr>
            <a:graphicFrameLocks noChangeAspect="1"/>
          </p:cNvGraphicFramePr>
          <p:nvPr/>
        </p:nvGraphicFramePr>
        <p:xfrm>
          <a:off x="133070" y="3534103"/>
          <a:ext cx="4824413" cy="2411413"/>
        </p:xfrm>
        <a:graphic>
          <a:graphicData uri="http://schemas.openxmlformats.org/presentationml/2006/ole">
            <mc:AlternateContent xmlns:mc="http://schemas.openxmlformats.org/markup-compatibility/2006">
              <mc:Choice xmlns:v="urn:schemas-microsoft-com:vml" Requires="v">
                <p:oleObj spid="_x0000_s1107" name="Prism Project" r:id="rId6" imgW="4824000" imgH="2412000" progId="Prism5.Document">
                  <p:embed/>
                </p:oleObj>
              </mc:Choice>
              <mc:Fallback>
                <p:oleObj name="Prism Project" r:id="rId6" imgW="4824000" imgH="2412000" progId="Prism5.Document">
                  <p:embed/>
                  <p:pic>
                    <p:nvPicPr>
                      <p:cNvPr id="5" name="Object 4">
                        <a:extLst>
                          <a:ext uri="{FF2B5EF4-FFF2-40B4-BE49-F238E27FC236}">
                            <a16:creationId xmlns:a16="http://schemas.microsoft.com/office/drawing/2014/main" id="{B7ED8302-D8A4-4FFB-84C7-EBD74C89D868}"/>
                          </a:ext>
                        </a:extLst>
                      </p:cNvPr>
                      <p:cNvPicPr/>
                      <p:nvPr/>
                    </p:nvPicPr>
                    <p:blipFill>
                      <a:blip r:embed="rId7"/>
                      <a:stretch>
                        <a:fillRect/>
                      </a:stretch>
                    </p:blipFill>
                    <p:spPr>
                      <a:xfrm>
                        <a:off x="133070" y="3534103"/>
                        <a:ext cx="4824413" cy="24114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52DE8B0-C466-4CB8-9A03-DC0C05F4DE9C}"/>
              </a:ext>
            </a:extLst>
          </p:cNvPr>
          <p:cNvGraphicFramePr>
            <a:graphicFrameLocks noChangeAspect="1"/>
          </p:cNvGraphicFramePr>
          <p:nvPr/>
        </p:nvGraphicFramePr>
        <p:xfrm>
          <a:off x="8133337" y="685800"/>
          <a:ext cx="3455987" cy="2411413"/>
        </p:xfrm>
        <a:graphic>
          <a:graphicData uri="http://schemas.openxmlformats.org/presentationml/2006/ole">
            <mc:AlternateContent xmlns:mc="http://schemas.openxmlformats.org/markup-compatibility/2006">
              <mc:Choice xmlns:v="urn:schemas-microsoft-com:vml" Requires="v">
                <p:oleObj spid="_x0000_s1108" name="Prism Project" r:id="rId8" imgW="3456000" imgH="2412000" progId="Prism5.Document">
                  <p:embed/>
                </p:oleObj>
              </mc:Choice>
              <mc:Fallback>
                <p:oleObj name="Prism Project" r:id="rId8" imgW="3456000" imgH="2412000" progId="Prism5.Document">
                  <p:embed/>
                  <p:pic>
                    <p:nvPicPr>
                      <p:cNvPr id="7" name="Object 6">
                        <a:extLst>
                          <a:ext uri="{FF2B5EF4-FFF2-40B4-BE49-F238E27FC236}">
                            <a16:creationId xmlns:a16="http://schemas.microsoft.com/office/drawing/2014/main" id="{952DE8B0-C466-4CB8-9A03-DC0C05F4DE9C}"/>
                          </a:ext>
                        </a:extLst>
                      </p:cNvPr>
                      <p:cNvPicPr/>
                      <p:nvPr/>
                    </p:nvPicPr>
                    <p:blipFill>
                      <a:blip r:embed="rId9"/>
                      <a:stretch>
                        <a:fillRect/>
                      </a:stretch>
                    </p:blipFill>
                    <p:spPr>
                      <a:xfrm>
                        <a:off x="8133337" y="685800"/>
                        <a:ext cx="3455987" cy="24114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5E565D0-837D-470C-82D1-FCFE6528B272}"/>
              </a:ext>
            </a:extLst>
          </p:cNvPr>
          <p:cNvGraphicFramePr>
            <a:graphicFrameLocks noChangeAspect="1"/>
          </p:cNvGraphicFramePr>
          <p:nvPr/>
        </p:nvGraphicFramePr>
        <p:xfrm>
          <a:off x="4111515" y="701111"/>
          <a:ext cx="3311525" cy="2411413"/>
        </p:xfrm>
        <a:graphic>
          <a:graphicData uri="http://schemas.openxmlformats.org/presentationml/2006/ole">
            <mc:AlternateContent xmlns:mc="http://schemas.openxmlformats.org/markup-compatibility/2006">
              <mc:Choice xmlns:v="urn:schemas-microsoft-com:vml" Requires="v">
                <p:oleObj spid="_x0000_s1109" name="Prism Project" r:id="rId10" imgW="3312000" imgH="2412000" progId="Prism5.Document">
                  <p:embed/>
                </p:oleObj>
              </mc:Choice>
              <mc:Fallback>
                <p:oleObj name="Prism Project" r:id="rId10" imgW="3312000" imgH="2412000" progId="Prism5.Document">
                  <p:embed/>
                  <p:pic>
                    <p:nvPicPr>
                      <p:cNvPr id="8" name="Object 7">
                        <a:extLst>
                          <a:ext uri="{FF2B5EF4-FFF2-40B4-BE49-F238E27FC236}">
                            <a16:creationId xmlns:a16="http://schemas.microsoft.com/office/drawing/2014/main" id="{35E565D0-837D-470C-82D1-FCFE6528B272}"/>
                          </a:ext>
                        </a:extLst>
                      </p:cNvPr>
                      <p:cNvPicPr/>
                      <p:nvPr/>
                    </p:nvPicPr>
                    <p:blipFill>
                      <a:blip r:embed="rId11"/>
                      <a:stretch>
                        <a:fillRect/>
                      </a:stretch>
                    </p:blipFill>
                    <p:spPr>
                      <a:xfrm>
                        <a:off x="4111515" y="701111"/>
                        <a:ext cx="3311525" cy="2411413"/>
                      </a:xfrm>
                      <a:prstGeom prst="rect">
                        <a:avLst/>
                      </a:prstGeom>
                    </p:spPr>
                  </p:pic>
                </p:oleObj>
              </mc:Fallback>
            </mc:AlternateContent>
          </a:graphicData>
        </a:graphic>
      </p:graphicFrame>
    </p:spTree>
    <p:extLst>
      <p:ext uri="{BB962C8B-B14F-4D97-AF65-F5344CB8AC3E}">
        <p14:creationId xmlns:p14="http://schemas.microsoft.com/office/powerpoint/2010/main" val="195718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8A70-9506-4651-B54A-7B596F541B0E}"/>
              </a:ext>
            </a:extLst>
          </p:cNvPr>
          <p:cNvSpPr>
            <a:spLocks noGrp="1"/>
          </p:cNvSpPr>
          <p:nvPr>
            <p:ph type="title"/>
          </p:nvPr>
        </p:nvSpPr>
        <p:spPr>
          <a:xfrm>
            <a:off x="757518" y="265859"/>
            <a:ext cx="10515600" cy="549275"/>
          </a:xfrm>
        </p:spPr>
        <p:txBody>
          <a:bodyPr>
            <a:normAutofit fontScale="90000"/>
          </a:bodyPr>
          <a:lstStyle/>
          <a:p>
            <a:pPr algn="ctr"/>
            <a:r>
              <a:rPr lang="de-DE" dirty="0">
                <a:solidFill>
                  <a:schemeClr val="tx2"/>
                </a:solidFill>
                <a:latin typeface="Times New Roman" panose="02020603050405020304" pitchFamily="18" charset="0"/>
                <a:cs typeface="Times New Roman" panose="02020603050405020304" pitchFamily="18" charset="0"/>
              </a:rPr>
              <a:t> </a:t>
            </a:r>
            <a:r>
              <a:rPr lang="de-DE" sz="3600" dirty="0">
                <a:solidFill>
                  <a:schemeClr val="tx2"/>
                </a:solidFill>
                <a:latin typeface="Times New Roman" panose="02020603050405020304" pitchFamily="18" charset="0"/>
                <a:cs typeface="Times New Roman" panose="02020603050405020304" pitchFamily="18" charset="0"/>
              </a:rPr>
              <a:t>Results: leaf traits</a:t>
            </a:r>
            <a:br>
              <a:rPr lang="en-US" sz="3600" dirty="0">
                <a:solidFill>
                  <a:schemeClr val="tx2"/>
                </a:solidFill>
                <a:latin typeface="Times New Roman" panose="02020603050405020304" pitchFamily="18" charset="0"/>
                <a:cs typeface="Times New Roman" panose="02020603050405020304" pitchFamily="18" charset="0"/>
              </a:rPr>
            </a:br>
            <a:endParaRPr lang="en-US" sz="3600" dirty="0">
              <a:solidFill>
                <a:schemeClr val="tx2"/>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7D4C3E6-15FC-4DFD-9814-F8C0EC611626}"/>
              </a:ext>
            </a:extLst>
          </p:cNvPr>
          <p:cNvSpPr>
            <a:spLocks noGrp="1"/>
          </p:cNvSpPr>
          <p:nvPr>
            <p:ph type="sldNum" sz="quarter" idx="12"/>
          </p:nvPr>
        </p:nvSpPr>
        <p:spPr/>
        <p:txBody>
          <a:bodyPr/>
          <a:lstStyle/>
          <a:p>
            <a:fld id="{6CD0EE84-A7F2-4C21-8144-13363FCB524D}" type="slidenum">
              <a:rPr lang="en-US" smtClean="0"/>
              <a:t>9</a:t>
            </a:fld>
            <a:endParaRPr lang="en-US"/>
          </a:p>
        </p:txBody>
      </p:sp>
      <p:sp>
        <p:nvSpPr>
          <p:cNvPr id="10" name="Content Placeholder 9">
            <a:extLst>
              <a:ext uri="{FF2B5EF4-FFF2-40B4-BE49-F238E27FC236}">
                <a16:creationId xmlns:a16="http://schemas.microsoft.com/office/drawing/2014/main" id="{4BD12A7C-4911-460C-8F32-32A906E1F0DF}"/>
              </a:ext>
            </a:extLst>
          </p:cNvPr>
          <p:cNvSpPr>
            <a:spLocks noGrp="1"/>
          </p:cNvSpPr>
          <p:nvPr>
            <p:ph idx="1"/>
          </p:nvPr>
        </p:nvSpPr>
        <p:spPr>
          <a:xfrm>
            <a:off x="304800" y="4047284"/>
            <a:ext cx="11723175" cy="2211845"/>
          </a:xfrm>
        </p:spPr>
        <p:txBody>
          <a:bodyPr>
            <a:normAutofit/>
          </a:bodyPr>
          <a:lstStyle/>
          <a:p>
            <a:pPr marL="0" indent="0" algn="just">
              <a:buNone/>
            </a:pPr>
            <a:r>
              <a:rPr lang="en-US" sz="2200" dirty="0">
                <a:latin typeface="Times New Roman" panose="02020603050405020304" pitchFamily="18" charset="0"/>
                <a:cs typeface="Times New Roman" panose="02020603050405020304" pitchFamily="18" charset="0"/>
              </a:rPr>
              <a:t>Dry weight of leaves was significantly lower under solar panels. For result to measure Specific Leaf Area (SLA) it is revealed that thinner leaves with more light-capturing surface under solar panels </a:t>
            </a:r>
          </a:p>
          <a:p>
            <a:pPr marL="0" indent="0" algn="just">
              <a:buNone/>
            </a:pPr>
            <a:endParaRPr lang="en-US" sz="2200" dirty="0">
              <a:latin typeface="Times New Roman" panose="02020603050405020304" pitchFamily="18" charset="0"/>
              <a:cs typeface="Times New Roman" panose="02020603050405020304" pitchFamily="18" charset="0"/>
            </a:endParaRPr>
          </a:p>
          <a:p>
            <a:pPr marL="0" indent="0" algn="just">
              <a:buNone/>
            </a:pPr>
            <a:endParaRPr lang="en-US" sz="2200"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2D0F76C0-95EE-4238-8037-FD9AA8C029C6}"/>
              </a:ext>
            </a:extLst>
          </p:cNvPr>
          <p:cNvGraphicFramePr>
            <a:graphicFrameLocks noChangeAspect="1"/>
          </p:cNvGraphicFramePr>
          <p:nvPr/>
        </p:nvGraphicFramePr>
        <p:xfrm>
          <a:off x="7033246" y="1017062"/>
          <a:ext cx="4787900" cy="2411413"/>
        </p:xfrm>
        <a:graphic>
          <a:graphicData uri="http://schemas.openxmlformats.org/presentationml/2006/ole">
            <mc:AlternateContent xmlns:mc="http://schemas.openxmlformats.org/markup-compatibility/2006">
              <mc:Choice xmlns:v="urn:schemas-microsoft-com:vml" Requires="v">
                <p:oleObj spid="_x0000_s2107" name="Prism Project" r:id="rId4" imgW="4788000" imgH="2412000" progId="Prism5.Document">
                  <p:embed/>
                </p:oleObj>
              </mc:Choice>
              <mc:Fallback>
                <p:oleObj name="Prism Project" r:id="rId4" imgW="4788000" imgH="2412000" progId="Prism5.Document">
                  <p:embed/>
                  <p:pic>
                    <p:nvPicPr>
                      <p:cNvPr id="5" name="Object 4">
                        <a:extLst>
                          <a:ext uri="{FF2B5EF4-FFF2-40B4-BE49-F238E27FC236}">
                            <a16:creationId xmlns:a16="http://schemas.microsoft.com/office/drawing/2014/main" id="{2D0F76C0-95EE-4238-8037-FD9AA8C029C6}"/>
                          </a:ext>
                        </a:extLst>
                      </p:cNvPr>
                      <p:cNvPicPr/>
                      <p:nvPr/>
                    </p:nvPicPr>
                    <p:blipFill>
                      <a:blip r:embed="rId5"/>
                      <a:stretch>
                        <a:fillRect/>
                      </a:stretch>
                    </p:blipFill>
                    <p:spPr>
                      <a:xfrm>
                        <a:off x="7033246" y="1017062"/>
                        <a:ext cx="4787900" cy="241141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3F6E665-DF4D-4972-959D-F0A0303196EF}"/>
              </a:ext>
            </a:extLst>
          </p:cNvPr>
          <p:cNvGraphicFramePr>
            <a:graphicFrameLocks noChangeAspect="1"/>
          </p:cNvGraphicFramePr>
          <p:nvPr/>
        </p:nvGraphicFramePr>
        <p:xfrm>
          <a:off x="0" y="975798"/>
          <a:ext cx="3419475" cy="2411413"/>
        </p:xfrm>
        <a:graphic>
          <a:graphicData uri="http://schemas.openxmlformats.org/presentationml/2006/ole">
            <mc:AlternateContent xmlns:mc="http://schemas.openxmlformats.org/markup-compatibility/2006">
              <mc:Choice xmlns:v="urn:schemas-microsoft-com:vml" Requires="v">
                <p:oleObj spid="_x0000_s2108" name="Prism Project" r:id="rId6" imgW="3420000" imgH="2412000" progId="Prism5.Document">
                  <p:embed/>
                </p:oleObj>
              </mc:Choice>
              <mc:Fallback>
                <p:oleObj name="Prism Project" r:id="rId6" imgW="3420000" imgH="2412000" progId="Prism5.Document">
                  <p:embed/>
                  <p:pic>
                    <p:nvPicPr>
                      <p:cNvPr id="3" name="Object 2">
                        <a:extLst>
                          <a:ext uri="{FF2B5EF4-FFF2-40B4-BE49-F238E27FC236}">
                            <a16:creationId xmlns:a16="http://schemas.microsoft.com/office/drawing/2014/main" id="{13F6E665-DF4D-4972-959D-F0A0303196EF}"/>
                          </a:ext>
                        </a:extLst>
                      </p:cNvPr>
                      <p:cNvPicPr/>
                      <p:nvPr/>
                    </p:nvPicPr>
                    <p:blipFill>
                      <a:blip r:embed="rId7"/>
                      <a:stretch>
                        <a:fillRect/>
                      </a:stretch>
                    </p:blipFill>
                    <p:spPr>
                      <a:xfrm>
                        <a:off x="0" y="975798"/>
                        <a:ext cx="3419475" cy="24114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0CC9E14-A016-4AE8-84F5-558DE0730927}"/>
              </a:ext>
            </a:extLst>
          </p:cNvPr>
          <p:cNvGraphicFramePr>
            <a:graphicFrameLocks noChangeAspect="1"/>
          </p:cNvGraphicFramePr>
          <p:nvPr/>
        </p:nvGraphicFramePr>
        <p:xfrm>
          <a:off x="3419475" y="1024408"/>
          <a:ext cx="3455987" cy="2411413"/>
        </p:xfrm>
        <a:graphic>
          <a:graphicData uri="http://schemas.openxmlformats.org/presentationml/2006/ole">
            <mc:AlternateContent xmlns:mc="http://schemas.openxmlformats.org/markup-compatibility/2006">
              <mc:Choice xmlns:v="urn:schemas-microsoft-com:vml" Requires="v">
                <p:oleObj spid="_x0000_s2109" name="Prism Project" r:id="rId8" imgW="3456000" imgH="2412000" progId="Prism5.Document">
                  <p:embed/>
                </p:oleObj>
              </mc:Choice>
              <mc:Fallback>
                <p:oleObj name="Prism Project" r:id="rId8" imgW="3456000" imgH="2412000" progId="Prism5.Document">
                  <p:embed/>
                  <p:pic>
                    <p:nvPicPr>
                      <p:cNvPr id="7" name="Object 6">
                        <a:extLst>
                          <a:ext uri="{FF2B5EF4-FFF2-40B4-BE49-F238E27FC236}">
                            <a16:creationId xmlns:a16="http://schemas.microsoft.com/office/drawing/2014/main" id="{30CC9E14-A016-4AE8-84F5-558DE0730927}"/>
                          </a:ext>
                        </a:extLst>
                      </p:cNvPr>
                      <p:cNvPicPr/>
                      <p:nvPr/>
                    </p:nvPicPr>
                    <p:blipFill>
                      <a:blip r:embed="rId9"/>
                      <a:stretch>
                        <a:fillRect/>
                      </a:stretch>
                    </p:blipFill>
                    <p:spPr>
                      <a:xfrm>
                        <a:off x="3419475" y="1024408"/>
                        <a:ext cx="3455987" cy="2411413"/>
                      </a:xfrm>
                      <a:prstGeom prst="rect">
                        <a:avLst/>
                      </a:prstGeom>
                    </p:spPr>
                  </p:pic>
                </p:oleObj>
              </mc:Fallback>
            </mc:AlternateContent>
          </a:graphicData>
        </a:graphic>
      </p:graphicFrame>
    </p:spTree>
    <p:extLst>
      <p:ext uri="{BB962C8B-B14F-4D97-AF65-F5344CB8AC3E}">
        <p14:creationId xmlns:p14="http://schemas.microsoft.com/office/powerpoint/2010/main" val="3773416480"/>
      </p:ext>
    </p:extLst>
  </p:cSld>
  <p:clrMapOvr>
    <a:masterClrMapping/>
  </p:clrMapOvr>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uelich_PowerPoint_16x9_en.potx" id="{29595BB3-892E-4A2B-BFFC-905C8F8D5303}" vid="{E1FF22B7-866D-4E77-AF2B-40B5522CEB0B}"/>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2018-02-28_ppt_16x9</Template>
  <TotalTime>130</TotalTime>
  <Words>2407</Words>
  <Application>Microsoft Office PowerPoint</Application>
  <PresentationFormat>Widescreen</PresentationFormat>
  <Paragraphs>214</Paragraphs>
  <Slides>16</Slides>
  <Notes>16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Arial</vt:lpstr>
      <vt:lpstr>Calibri</vt:lpstr>
      <vt:lpstr>Times New Roman</vt:lpstr>
      <vt:lpstr>Jülich</vt:lpstr>
      <vt:lpstr>Prism Project</vt:lpstr>
      <vt:lpstr>Agrivoltaics as a Dual Land-Use Strategy for the Sustainable Production of Long-Cane Raspberry cv. ‘Lagorai’ (Rubus idaeus L.)</vt:lpstr>
      <vt:lpstr>About me – personal background</vt:lpstr>
      <vt:lpstr>Research relevance and novelty </vt:lpstr>
      <vt:lpstr>Literature review</vt:lpstr>
      <vt:lpstr>Research goals</vt:lpstr>
      <vt:lpstr>Research materials </vt:lpstr>
      <vt:lpstr>Research objectives and methods </vt:lpstr>
      <vt:lpstr> results : Environment pot and air </vt:lpstr>
      <vt:lpstr> Results: leaf traits </vt:lpstr>
      <vt:lpstr> Results: Leaf photosynthesis and chlorophyll </vt:lpstr>
      <vt:lpstr> Results: flower and fruit  </vt:lpstr>
      <vt:lpstr>Conclusion and recommendations </vt:lpstr>
      <vt:lpstr>Future plans </vt:lpstr>
      <vt:lpstr>Dissemination </vt:lpstr>
      <vt:lpstr>Acknowledgements </vt:lpstr>
      <vt:lpstr>Agrivoltaics as a Dual Land-Use Strategy for the Sustainable Production of Long-Cane Raspberry cv. ‘Lagorai’ (Rubus idaeus 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of presentation</dc:title>
  <dc:creator>Muller, Onno</dc:creator>
  <cp:lastModifiedBy>USER</cp:lastModifiedBy>
  <cp:revision>24</cp:revision>
  <dcterms:created xsi:type="dcterms:W3CDTF">2019-11-11T19:50:09Z</dcterms:created>
  <dcterms:modified xsi:type="dcterms:W3CDTF">2025-10-29T12:11:54Z</dcterms:modified>
</cp:coreProperties>
</file>